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2"/>
  </p:notesMasterIdLst>
  <p:handoutMasterIdLst>
    <p:handoutMasterId r:id="rId33"/>
  </p:handoutMasterIdLst>
  <p:sldIdLst>
    <p:sldId id="328" r:id="rId5"/>
    <p:sldId id="341" r:id="rId6"/>
    <p:sldId id="360" r:id="rId7"/>
    <p:sldId id="338" r:id="rId8"/>
    <p:sldId id="351" r:id="rId9"/>
    <p:sldId id="350" r:id="rId10"/>
    <p:sldId id="343" r:id="rId11"/>
    <p:sldId id="265" r:id="rId12"/>
    <p:sldId id="290" r:id="rId13"/>
    <p:sldId id="311" r:id="rId14"/>
    <p:sldId id="327" r:id="rId15"/>
    <p:sldId id="335" r:id="rId16"/>
    <p:sldId id="340" r:id="rId17"/>
    <p:sldId id="339" r:id="rId18"/>
    <p:sldId id="342" r:id="rId19"/>
    <p:sldId id="326" r:id="rId20"/>
    <p:sldId id="346" r:id="rId21"/>
    <p:sldId id="347" r:id="rId22"/>
    <p:sldId id="359" r:id="rId23"/>
    <p:sldId id="349" r:id="rId24"/>
    <p:sldId id="357" r:id="rId25"/>
    <p:sldId id="358" r:id="rId26"/>
    <p:sldId id="352" r:id="rId27"/>
    <p:sldId id="353" r:id="rId28"/>
    <p:sldId id="354" r:id="rId29"/>
    <p:sldId id="355" r:id="rId30"/>
    <p:sldId id="35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chmar, Peter (PHMSA)" initials="KP(" lastIdx="1" clrIdx="0">
    <p:extLst>
      <p:ext uri="{19B8F6BF-5375-455C-9EA6-DF929625EA0E}">
        <p15:presenceInfo xmlns:p15="http://schemas.microsoft.com/office/powerpoint/2012/main" userId="S-1-5-21-982035342-1880134254-310265210-20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7869" autoAdjust="0"/>
  </p:normalViewPr>
  <p:slideViewPr>
    <p:cSldViewPr>
      <p:cViewPr varScale="1">
        <p:scale>
          <a:sx n="83" d="100"/>
          <a:sy n="83" d="100"/>
        </p:scale>
        <p:origin x="3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56"/>
    </p:cViewPr>
  </p:sorterViewPr>
  <p:notesViewPr>
    <p:cSldViewPr>
      <p:cViewPr>
        <p:scale>
          <a:sx n="74" d="100"/>
          <a:sy n="74" d="100"/>
        </p:scale>
        <p:origin x="4080" y="5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1329" tIns="45664" rIns="91329" bIns="45664"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1329" tIns="45664" rIns="91329" bIns="45664" rtlCol="0"/>
          <a:lstStyle>
            <a:lvl1pPr algn="r">
              <a:defRPr sz="1200"/>
            </a:lvl1pPr>
          </a:lstStyle>
          <a:p>
            <a:fld id="{A287493D-AE51-4418-9E71-36B23C2388DE}" type="datetimeFigureOut">
              <a:rPr lang="en-US" smtClean="0"/>
              <a:t>4/17/2018</a:t>
            </a:fld>
            <a:endParaRPr lang="en-US" dirty="0"/>
          </a:p>
        </p:txBody>
      </p:sp>
      <p:sp>
        <p:nvSpPr>
          <p:cNvPr id="4" name="Footer Placeholder 3"/>
          <p:cNvSpPr>
            <a:spLocks noGrp="1"/>
          </p:cNvSpPr>
          <p:nvPr>
            <p:ph type="ftr" sz="quarter" idx="2"/>
          </p:nvPr>
        </p:nvSpPr>
        <p:spPr>
          <a:xfrm>
            <a:off x="1" y="8830154"/>
            <a:ext cx="3037523" cy="464662"/>
          </a:xfrm>
          <a:prstGeom prst="rect">
            <a:avLst/>
          </a:prstGeom>
        </p:spPr>
        <p:txBody>
          <a:bodyPr vert="horz" lIns="91329" tIns="45664" rIns="91329" bIns="456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4"/>
            <a:ext cx="3037523" cy="464662"/>
          </a:xfrm>
          <a:prstGeom prst="rect">
            <a:avLst/>
          </a:prstGeom>
        </p:spPr>
        <p:txBody>
          <a:bodyPr vert="horz" lIns="91329" tIns="45664" rIns="91329" bIns="45664"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1318" tIns="45659" rIns="91318" bIns="45659" rtlCol="0"/>
          <a:lstStyle>
            <a:lvl1pPr algn="l">
              <a:defRPr sz="1200"/>
            </a:lvl1pPr>
          </a:lstStyle>
          <a:p>
            <a:endParaRPr lang="en-US" dirty="0"/>
          </a:p>
        </p:txBody>
      </p:sp>
      <p:sp>
        <p:nvSpPr>
          <p:cNvPr id="3" name="Date Placeholder 2"/>
          <p:cNvSpPr>
            <a:spLocks noGrp="1"/>
          </p:cNvSpPr>
          <p:nvPr>
            <p:ph type="dt" idx="1"/>
          </p:nvPr>
        </p:nvSpPr>
        <p:spPr>
          <a:xfrm>
            <a:off x="3971293" y="1"/>
            <a:ext cx="3037523" cy="464662"/>
          </a:xfrm>
          <a:prstGeom prst="rect">
            <a:avLst/>
          </a:prstGeom>
        </p:spPr>
        <p:txBody>
          <a:bodyPr vert="horz" lIns="91318" tIns="45659" rIns="91318" bIns="45659" rtlCol="0"/>
          <a:lstStyle>
            <a:lvl1pPr algn="r">
              <a:defRPr sz="1200"/>
            </a:lvl1pPr>
          </a:lstStyle>
          <a:p>
            <a:fld id="{6AA549CA-EEC1-486A-B810-B82C7E5C1304}" type="datetimeFigureOut">
              <a:rPr lang="en-US" smtClean="0"/>
              <a:t>4/17/2018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18" tIns="45659" rIns="91318" bIns="45659" rtlCol="0" anchor="ctr"/>
          <a:lstStyle/>
          <a:p>
            <a:endParaRPr lang="en-US" dirty="0"/>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18" tIns="45659" rIns="91318" bIns="45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4"/>
            <a:ext cx="3037523" cy="464662"/>
          </a:xfrm>
          <a:prstGeom prst="rect">
            <a:avLst/>
          </a:prstGeom>
        </p:spPr>
        <p:txBody>
          <a:bodyPr vert="horz" lIns="91318" tIns="45659" rIns="91318" bIns="45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1318" tIns="45659" rIns="91318" bIns="45659"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2011"/>
            <a:fld id="{EAB2E689-5714-418C-835B-AACAF2A39AE2}" type="slidenum">
              <a:rPr lang="en-US" smtClean="0"/>
              <a:pPr defTabSz="932011"/>
              <a:t>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240387" y="4344259"/>
            <a:ext cx="6378777" cy="4116515"/>
          </a:xfrm>
          <a:noFill/>
          <a:ln/>
        </p:spPr>
        <p:txBody>
          <a:bodyPr/>
          <a:lstStyle/>
          <a:p>
            <a:pPr eaLnBrk="1" hangingPunct="1"/>
            <a:endParaRPr lang="en-US" sz="2700"/>
          </a:p>
        </p:txBody>
      </p:sp>
    </p:spTree>
    <p:extLst>
      <p:ext uri="{BB962C8B-B14F-4D97-AF65-F5344CB8AC3E}">
        <p14:creationId xmlns:p14="http://schemas.microsoft.com/office/powerpoint/2010/main" val="351400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04F0E4F3-29F9-47A3-8C7D-8C72711A5DE4}" type="slidenum">
              <a:rPr lang="en-US" altLang="en-US"/>
              <a:pPr/>
              <a:t>14</a:t>
            </a:fld>
            <a:endParaRPr lang="en-US" altLang="en-US"/>
          </a:p>
        </p:txBody>
      </p:sp>
      <p:sp>
        <p:nvSpPr>
          <p:cNvPr id="94211" name="Rectangle 2"/>
          <p:cNvSpPr>
            <a:spLocks noGrp="1" noRot="1" noChangeAspect="1" noChangeArrowheads="1" noTextEdit="1"/>
          </p:cNvSpPr>
          <p:nvPr>
            <p:ph type="sldImg"/>
          </p:nvPr>
        </p:nvSpPr>
        <p:spPr>
          <a:xfrm>
            <a:off x="1223963" y="381000"/>
            <a:ext cx="4375150" cy="3281363"/>
          </a:xfrm>
          <a:ln/>
        </p:spPr>
      </p:sp>
      <p:sp>
        <p:nvSpPr>
          <p:cNvPr id="94212" name="Rectangle 3"/>
          <p:cNvSpPr>
            <a:spLocks noGrp="1" noChangeArrowheads="1"/>
          </p:cNvSpPr>
          <p:nvPr>
            <p:ph type="body" idx="1"/>
          </p:nvPr>
        </p:nvSpPr>
        <p:spPr>
          <a:xfrm>
            <a:off x="378244" y="3823514"/>
            <a:ext cx="6027103" cy="5014854"/>
          </a:xfrm>
          <a:noFill/>
        </p:spPr>
        <p:txBody>
          <a:bodyPr/>
          <a:lstStyle/>
          <a:p>
            <a:pPr>
              <a:lnSpc>
                <a:spcPct val="90000"/>
              </a:lnSpc>
              <a:buFontTx/>
              <a:buChar char="•"/>
            </a:pPr>
            <a:r>
              <a:rPr lang="en-US" altLang="en-US" dirty="0"/>
              <a:t> This is an overview of how some of the key NRS components fit together during the response process.</a:t>
            </a:r>
          </a:p>
          <a:p>
            <a:pPr>
              <a:lnSpc>
                <a:spcPct val="90000"/>
              </a:lnSpc>
              <a:buFontTx/>
              <a:buChar char="•"/>
            </a:pPr>
            <a:endParaRPr lang="en-US" altLang="en-US" dirty="0"/>
          </a:p>
          <a:p>
            <a:pPr>
              <a:lnSpc>
                <a:spcPct val="90000"/>
              </a:lnSpc>
              <a:buFontTx/>
              <a:buChar char="•"/>
            </a:pPr>
            <a:r>
              <a:rPr lang="en-US" altLang="en-US" dirty="0"/>
              <a:t> As explained earlier, federal law requires responsible parties to report spills of oil and hazardous substances to the National Response Center.</a:t>
            </a:r>
          </a:p>
          <a:p>
            <a:pPr>
              <a:lnSpc>
                <a:spcPct val="90000"/>
              </a:lnSpc>
              <a:buFontTx/>
              <a:buChar char="•"/>
            </a:pPr>
            <a:endParaRPr lang="en-US" altLang="en-US" dirty="0"/>
          </a:p>
          <a:p>
            <a:pPr>
              <a:lnSpc>
                <a:spcPct val="90000"/>
              </a:lnSpc>
              <a:buFontTx/>
              <a:buChar char="•"/>
            </a:pPr>
            <a:r>
              <a:rPr lang="en-US" altLang="en-US" dirty="0"/>
              <a:t> The National Response Center then forwards these notifications to the pre-designated federal OSC assigned to the area for the incident.  The NRC also forwards these notifications to other appropriate federal and state entities, including the DHS National Operations Center.</a:t>
            </a:r>
          </a:p>
          <a:p>
            <a:pPr>
              <a:lnSpc>
                <a:spcPct val="90000"/>
              </a:lnSpc>
              <a:buFontTx/>
              <a:buChar char="•"/>
            </a:pPr>
            <a:endParaRPr lang="en-US" altLang="en-US" dirty="0"/>
          </a:p>
          <a:p>
            <a:pPr>
              <a:lnSpc>
                <a:spcPct val="90000"/>
              </a:lnSpc>
              <a:buFontTx/>
              <a:buChar char="•"/>
            </a:pPr>
            <a:r>
              <a:rPr lang="en-US" altLang="en-US" dirty="0"/>
              <a:t> The OSC gathers information about the incident in order to determine whether a federal response is warranted.  The OSC may gather information via phone from state and local agencies and the responsible party, or may deploy to the site to collect information, depending on the incident. </a:t>
            </a:r>
          </a:p>
          <a:p>
            <a:pPr>
              <a:lnSpc>
                <a:spcPct val="90000"/>
              </a:lnSpc>
              <a:buFontTx/>
              <a:buChar char="•"/>
            </a:pPr>
            <a:endParaRPr lang="en-US" altLang="en-US" dirty="0"/>
          </a:p>
          <a:p>
            <a:pPr>
              <a:lnSpc>
                <a:spcPct val="90000"/>
              </a:lnSpc>
              <a:buFontTx/>
              <a:buChar char="•"/>
            </a:pPr>
            <a:r>
              <a:rPr lang="en-US" altLang="en-US" dirty="0"/>
              <a:t> If the incident impacts resources overseen by a federal or state natural resource trustee, the OSC would also notify that trustee.</a:t>
            </a:r>
          </a:p>
          <a:p>
            <a:pPr>
              <a:lnSpc>
                <a:spcPct val="90000"/>
              </a:lnSpc>
              <a:buFontTx/>
              <a:buChar char="•"/>
            </a:pPr>
            <a:endParaRPr lang="en-US" altLang="en-US" dirty="0"/>
          </a:p>
          <a:p>
            <a:pPr>
              <a:lnSpc>
                <a:spcPct val="90000"/>
              </a:lnSpc>
              <a:buFontTx/>
              <a:buChar char="•"/>
            </a:pPr>
            <a:r>
              <a:rPr lang="en-US" altLang="en-US" dirty="0"/>
              <a:t> An OSC may determine that a federal response is not required if appropriate actions are already being taken by a state or local agency or the responsible party and the release doesn’t constitute a significant public health or environmental threat.</a:t>
            </a:r>
          </a:p>
          <a:p>
            <a:pPr>
              <a:lnSpc>
                <a:spcPct val="90000"/>
              </a:lnSpc>
              <a:buFontTx/>
              <a:buChar char="•"/>
            </a:pPr>
            <a:endParaRPr lang="en-US" altLang="en-US" dirty="0"/>
          </a:p>
          <a:p>
            <a:pPr>
              <a:lnSpc>
                <a:spcPct val="90000"/>
              </a:lnSpc>
              <a:buFontTx/>
              <a:buChar char="•"/>
            </a:pPr>
            <a:r>
              <a:rPr lang="en-US" altLang="en-US" dirty="0"/>
              <a:t> If a federal response is warranted, the OSC typically enters into a unified command with responding state/local agencies, and possibly the responsible party when appropriate.</a:t>
            </a:r>
          </a:p>
          <a:p>
            <a:pPr>
              <a:lnSpc>
                <a:spcPct val="90000"/>
              </a:lnSpc>
              <a:buFontTx/>
              <a:buChar char="•"/>
            </a:pPr>
            <a:endParaRPr lang="en-US" altLang="en-US" dirty="0"/>
          </a:p>
          <a:p>
            <a:pPr>
              <a:lnSpc>
                <a:spcPct val="90000"/>
              </a:lnSpc>
              <a:buFontTx/>
              <a:buChar char="•"/>
            </a:pPr>
            <a:r>
              <a:rPr lang="en-US" altLang="en-US" dirty="0"/>
              <a:t> The OSC may call upon other NRS assets for assistance as needed, including the federal special teams, the RRTs, and NRT.</a:t>
            </a:r>
          </a:p>
        </p:txBody>
      </p:sp>
    </p:spTree>
    <p:extLst>
      <p:ext uri="{BB962C8B-B14F-4D97-AF65-F5344CB8AC3E}">
        <p14:creationId xmlns:p14="http://schemas.microsoft.com/office/powerpoint/2010/main" val="29306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9" eaLnBrk="0" hangingPunct="0">
              <a:defRPr>
                <a:solidFill>
                  <a:schemeClr val="tx1"/>
                </a:solidFill>
                <a:latin typeface="Arial" charset="0"/>
              </a:defRPr>
            </a:lvl1pPr>
            <a:lvl2pPr marL="728389" indent="-280150" defTabSz="930719" eaLnBrk="0" hangingPunct="0">
              <a:defRPr>
                <a:solidFill>
                  <a:schemeClr val="tx1"/>
                </a:solidFill>
                <a:latin typeface="Arial" charset="0"/>
              </a:defRPr>
            </a:lvl2pPr>
            <a:lvl3pPr marL="1120598" indent="-224120" defTabSz="930719" eaLnBrk="0" hangingPunct="0">
              <a:defRPr>
                <a:solidFill>
                  <a:schemeClr val="tx1"/>
                </a:solidFill>
                <a:latin typeface="Arial" charset="0"/>
              </a:defRPr>
            </a:lvl3pPr>
            <a:lvl4pPr marL="1568837" indent="-224120" defTabSz="930719" eaLnBrk="0" hangingPunct="0">
              <a:defRPr>
                <a:solidFill>
                  <a:schemeClr val="tx1"/>
                </a:solidFill>
                <a:latin typeface="Arial" charset="0"/>
              </a:defRPr>
            </a:lvl4pPr>
            <a:lvl5pPr marL="2017076" indent="-224120" defTabSz="930719" eaLnBrk="0" hangingPunct="0">
              <a:defRPr>
                <a:solidFill>
                  <a:schemeClr val="tx1"/>
                </a:solidFill>
                <a:latin typeface="Arial" charset="0"/>
              </a:defRPr>
            </a:lvl5pPr>
            <a:lvl6pPr marL="2465316" indent="-224120" defTabSz="930719" eaLnBrk="0" fontAlgn="base" hangingPunct="0">
              <a:spcBef>
                <a:spcPct val="0"/>
              </a:spcBef>
              <a:spcAft>
                <a:spcPct val="0"/>
              </a:spcAft>
              <a:defRPr>
                <a:solidFill>
                  <a:schemeClr val="tx1"/>
                </a:solidFill>
                <a:latin typeface="Arial" charset="0"/>
              </a:defRPr>
            </a:lvl6pPr>
            <a:lvl7pPr marL="2913555" indent="-224120" defTabSz="930719" eaLnBrk="0" fontAlgn="base" hangingPunct="0">
              <a:spcBef>
                <a:spcPct val="0"/>
              </a:spcBef>
              <a:spcAft>
                <a:spcPct val="0"/>
              </a:spcAft>
              <a:defRPr>
                <a:solidFill>
                  <a:schemeClr val="tx1"/>
                </a:solidFill>
                <a:latin typeface="Arial" charset="0"/>
              </a:defRPr>
            </a:lvl7pPr>
            <a:lvl8pPr marL="3361794" indent="-224120" defTabSz="930719" eaLnBrk="0" fontAlgn="base" hangingPunct="0">
              <a:spcBef>
                <a:spcPct val="0"/>
              </a:spcBef>
              <a:spcAft>
                <a:spcPct val="0"/>
              </a:spcAft>
              <a:defRPr>
                <a:solidFill>
                  <a:schemeClr val="tx1"/>
                </a:solidFill>
                <a:latin typeface="Arial" charset="0"/>
              </a:defRPr>
            </a:lvl8pPr>
            <a:lvl9pPr marL="3810034" indent="-224120" defTabSz="930719" eaLnBrk="0" fontAlgn="base" hangingPunct="0">
              <a:spcBef>
                <a:spcPct val="0"/>
              </a:spcBef>
              <a:spcAft>
                <a:spcPct val="0"/>
              </a:spcAft>
              <a:defRPr>
                <a:solidFill>
                  <a:schemeClr val="tx1"/>
                </a:solidFill>
                <a:latin typeface="Arial" charset="0"/>
              </a:defRPr>
            </a:lvl9pPr>
          </a:lstStyle>
          <a:p>
            <a:pPr eaLnBrk="1" hangingPunct="1"/>
            <a:fld id="{1DC6EE19-437D-4358-B090-450956BD4DC8}" type="slidenum">
              <a:rPr lang="en-US" smtClean="0">
                <a:solidFill>
                  <a:prstClr val="black"/>
                </a:solidFill>
              </a:rPr>
              <a:pPr eaLnBrk="1" hangingPunct="1"/>
              <a:t>21</a:t>
            </a:fld>
            <a:endParaRPr lang="en-US">
              <a:solidFill>
                <a:prstClr val="black"/>
              </a:solidFill>
            </a:endParaRPr>
          </a:p>
        </p:txBody>
      </p:sp>
    </p:spTree>
    <p:extLst>
      <p:ext uri="{BB962C8B-B14F-4D97-AF65-F5344CB8AC3E}">
        <p14:creationId xmlns:p14="http://schemas.microsoft.com/office/powerpoint/2010/main" val="401536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124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321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2475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02717" y="76200"/>
            <a:ext cx="1421283"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28956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219F28EF-447D-42BE-84AD-4173871F876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
        <p:nvSpPr>
          <p:cNvPr id="7" name="Rectangle 6"/>
          <p:cNvSpPr/>
          <p:nvPr userDrawn="1"/>
        </p:nvSpPr>
        <p:spPr>
          <a:xfrm>
            <a:off x="3028724" y="5694402"/>
            <a:ext cx="3086551" cy="369332"/>
          </a:xfrm>
          <a:prstGeom prst="rect">
            <a:avLst/>
          </a:prstGeom>
        </p:spPr>
        <p:txBody>
          <a:bodyPr wrap="none">
            <a:spAutoFit/>
          </a:bodyPr>
          <a:lstStyle/>
          <a:p>
            <a:r>
              <a:rPr lang="en-US" sz="1800" dirty="0"/>
              <a:t>Investigate – Analyze – Prevent</a:t>
            </a:r>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553"/>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17613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6EEE3-AB73-4E9A-AB4A-0228A14BE8A7}"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B30B1-1C89-44FB-90F9-A7BB9F816057}" type="slidenum">
              <a:rPr lang="en-US" smtClean="0"/>
              <a:t>‹#›</a:t>
            </a:fld>
            <a:endParaRPr lang="en-US"/>
          </a:p>
        </p:txBody>
      </p:sp>
    </p:spTree>
    <p:extLst>
      <p:ext uri="{BB962C8B-B14F-4D97-AF65-F5344CB8AC3E}">
        <p14:creationId xmlns:p14="http://schemas.microsoft.com/office/powerpoint/2010/main" val="303412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425052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267607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4/17/2018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dirty="0"/>
          </a:p>
        </p:txBody>
      </p:sp>
      <p:pic>
        <p:nvPicPr>
          <p:cNvPr id="8" name="Picture 1" descr="http://one10.dot.gov/office/phmsa/PHG/Shared%20Documents/PHMSA-icon-2560-X-14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10" cstate="print"/>
          <a:srcRect/>
          <a:stretch>
            <a:fillRect/>
          </a:stretch>
        </p:blipFill>
        <p:spPr bwMode="auto">
          <a:xfrm>
            <a:off x="102717" y="76200"/>
            <a:ext cx="1421283" cy="609600"/>
          </a:xfrm>
          <a:prstGeom prst="rect">
            <a:avLst/>
          </a:prstGeom>
          <a:noFill/>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
        <p:nvSpPr>
          <p:cNvPr id="12" name="Rectangle 11"/>
          <p:cNvSpPr/>
          <p:nvPr userDrawn="1"/>
        </p:nvSpPr>
        <p:spPr>
          <a:xfrm>
            <a:off x="3028724" y="6034062"/>
            <a:ext cx="3086551" cy="369332"/>
          </a:xfrm>
          <a:prstGeom prst="rect">
            <a:avLst/>
          </a:prstGeom>
        </p:spPr>
        <p:txBody>
          <a:bodyPr wrap="none">
            <a:spAutoFit/>
          </a:bodyPr>
          <a:lstStyle/>
          <a:p>
            <a:r>
              <a:rPr lang="en-US" sz="1800" dirty="0"/>
              <a:t>Investigate – Analyze – Prevent</a:t>
            </a:r>
            <a:endParaRPr lang="en-US" dirty="0"/>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0" r:id="rId4"/>
    <p:sldLayoutId id="2147483691" r:id="rId5"/>
    <p:sldLayoutId id="214748369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mailto:PHMSAAccidentInvestigationDivision@dot.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0" y="914400"/>
            <a:ext cx="9144000" cy="1676400"/>
          </a:xfrm>
        </p:spPr>
        <p:txBody>
          <a:bodyPr>
            <a:normAutofit fontScale="90000"/>
          </a:bodyPr>
          <a:lstStyle/>
          <a:p>
            <a:pPr eaLnBrk="1" hangingPunct="1">
              <a:defRPr/>
            </a:pPr>
            <a:br>
              <a:rPr lang="en-US" dirty="0"/>
            </a:br>
            <a:r>
              <a:rPr lang="en-US" sz="3100" dirty="0">
                <a:solidFill>
                  <a:schemeClr val="accent6">
                    <a:lumMod val="75000"/>
                  </a:schemeClr>
                </a:solidFill>
                <a:effectLst>
                  <a:outerShdw blurRad="38100" dist="38100" dir="2700000" algn="tl">
                    <a:srgbClr val="000000">
                      <a:alpha val="43137"/>
                    </a:srgbClr>
                  </a:outerShdw>
                </a:effectLst>
                <a:latin typeface="Arial Rounded MT Bold" panose="020F0704030504030204" pitchFamily="34" charset="0"/>
              </a:rPr>
              <a:t>Office of Pipeline Safety</a:t>
            </a:r>
            <a:br>
              <a:rPr lang="en-US" sz="3100" dirty="0">
                <a:solidFill>
                  <a:schemeClr val="accent6">
                    <a:lumMod val="75000"/>
                  </a:schemeClr>
                </a:solidFill>
                <a:effectLst>
                  <a:outerShdw blurRad="38100" dist="38100" dir="2700000" algn="tl">
                    <a:srgbClr val="000000">
                      <a:alpha val="43137"/>
                    </a:srgbClr>
                  </a:outerShdw>
                </a:effectLst>
                <a:latin typeface="Arial Rounded MT Bold" panose="020F0704030504030204" pitchFamily="34" charset="0"/>
              </a:rPr>
            </a:br>
            <a:r>
              <a:rPr lang="en-US" sz="2700" b="1" dirty="0">
                <a:solidFill>
                  <a:srgbClr val="000099"/>
                </a:solidFill>
                <a:latin typeface="Arial" panose="020B0604020202020204" pitchFamily="34" charset="0"/>
                <a:cs typeface="Arial" panose="020B0604020202020204" pitchFamily="34" charset="0"/>
              </a:rPr>
              <a:t>Pipeline and Hazardous Materials Safety Administration</a:t>
            </a:r>
            <a:br>
              <a:rPr lang="en-US" b="1" dirty="0">
                <a:solidFill>
                  <a:srgbClr val="000099"/>
                </a:solidFill>
                <a:latin typeface="Arial" panose="020B0604020202020204" pitchFamily="34" charset="0"/>
                <a:cs typeface="Arial" panose="020B0604020202020204" pitchFamily="34" charset="0"/>
              </a:rPr>
            </a:br>
            <a:r>
              <a:rPr lang="en-US" b="1" dirty="0">
                <a:solidFill>
                  <a:srgbClr val="000099"/>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Overview</a:t>
            </a:r>
            <a:br>
              <a:rPr lang="en-US" b="1" dirty="0">
                <a:solidFill>
                  <a:srgbClr val="0000FF"/>
                </a:solidFill>
                <a:latin typeface="Arial" panose="020B0604020202020204" pitchFamily="34" charset="0"/>
                <a:cs typeface="Arial" panose="020B0604020202020204" pitchFamily="34" charset="0"/>
              </a:rPr>
            </a:br>
            <a:endParaRPr lang="en-US" b="1" dirty="0">
              <a:solidFill>
                <a:srgbClr val="0000FF"/>
              </a:solidFill>
              <a:latin typeface="Arial" panose="020B0604020202020204" pitchFamily="34" charset="0"/>
              <a:cs typeface="Arial" panose="020B0604020202020204" pitchFamily="34" charset="0"/>
            </a:endParaRPr>
          </a:p>
        </p:txBody>
      </p:sp>
      <p:pic>
        <p:nvPicPr>
          <p:cNvPr id="3076" name="Picture 4" descr="DOT SEAL-BLUE 28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2693988"/>
            <a:ext cx="2057400" cy="2030412"/>
          </a:xfrm>
          <a:prstGeom prst="rect">
            <a:avLst/>
          </a:prstGeom>
          <a:noFill/>
          <a:ln w="9525">
            <a:noFill/>
            <a:miter lim="800000"/>
            <a:headEnd/>
            <a:tailEnd/>
          </a:ln>
        </p:spPr>
      </p:pic>
      <p:sp>
        <p:nvSpPr>
          <p:cNvPr id="3077" name="Text Box 5"/>
          <p:cNvSpPr txBox="1">
            <a:spLocks noChangeArrowheads="1"/>
          </p:cNvSpPr>
          <p:nvPr/>
        </p:nvSpPr>
        <p:spPr bwMode="auto">
          <a:xfrm>
            <a:off x="3340001" y="5029200"/>
            <a:ext cx="2463998" cy="923330"/>
          </a:xfrm>
          <a:prstGeom prst="rect">
            <a:avLst/>
          </a:prstGeom>
          <a:noFill/>
          <a:ln w="9525">
            <a:noFill/>
            <a:miter lim="800000"/>
            <a:headEnd/>
            <a:tailEnd/>
          </a:ln>
        </p:spPr>
        <p:txBody>
          <a:bodyPr wrap="square">
            <a:spAutoFit/>
          </a:bodyPr>
          <a:lstStyle/>
          <a:p>
            <a:pPr algn="ctr"/>
            <a:r>
              <a:rPr lang="en-US" dirty="0">
                <a:latin typeface="Arial Black" panose="020B0A04020102020204" pitchFamily="34" charset="0"/>
              </a:rPr>
              <a:t>RRT5</a:t>
            </a:r>
          </a:p>
          <a:p>
            <a:pPr algn="ctr"/>
            <a:r>
              <a:rPr lang="en-US" dirty="0">
                <a:latin typeface="Arial Black" panose="020B0A04020102020204" pitchFamily="34" charset="0"/>
              </a:rPr>
              <a:t>Spring 2018</a:t>
            </a:r>
          </a:p>
          <a:p>
            <a:pPr algn="ctr"/>
            <a:r>
              <a:rPr lang="en-US" dirty="0">
                <a:latin typeface="Arial Black" panose="020B0A04020102020204" pitchFamily="34" charset="0"/>
              </a:rPr>
              <a:t>Grand Rapids, MI</a:t>
            </a:r>
          </a:p>
        </p:txBody>
      </p:sp>
    </p:spTree>
    <p:extLst>
      <p:ext uri="{BB962C8B-B14F-4D97-AF65-F5344CB8AC3E}">
        <p14:creationId xmlns:p14="http://schemas.microsoft.com/office/powerpoint/2010/main" val="3021985900"/>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normAutofit fontScale="90000"/>
          </a:bodyPr>
          <a:lstStyle/>
          <a:p>
            <a:endParaRPr lang="en-US" dirty="0"/>
          </a:p>
        </p:txBody>
      </p:sp>
      <p:sp>
        <p:nvSpPr>
          <p:cNvPr id="3" name="Content Placeholder 2"/>
          <p:cNvSpPr>
            <a:spLocks noGrp="1"/>
          </p:cNvSpPr>
          <p:nvPr>
            <p:ph idx="1"/>
          </p:nvPr>
        </p:nvSpPr>
        <p:spPr>
          <a:xfrm>
            <a:off x="152400" y="152400"/>
            <a:ext cx="8534400" cy="5638799"/>
          </a:xfrm>
        </p:spPr>
        <p:txBody>
          <a:bodyPr>
            <a:normAutofit fontScale="92500" lnSpcReduction="20000"/>
          </a:bodyPr>
          <a:lstStyle/>
          <a:p>
            <a:pPr marL="457200" lvl="1" indent="0">
              <a:buNone/>
            </a:pPr>
            <a:r>
              <a:rPr lang="en-US" sz="3200" b="1" dirty="0"/>
              <a:t>National Pipeline Incident Coordinator (NPIC)</a:t>
            </a:r>
          </a:p>
          <a:p>
            <a:pPr lvl="1"/>
            <a:r>
              <a:rPr lang="en-US" sz="3200" b="1" dirty="0"/>
              <a:t>NPIC toll-free: (888) 719-9033</a:t>
            </a:r>
          </a:p>
          <a:p>
            <a:pPr lvl="1"/>
            <a:endParaRPr lang="fr-FR" sz="3200" b="1" dirty="0"/>
          </a:p>
          <a:p>
            <a:pPr lvl="1"/>
            <a:r>
              <a:rPr lang="fr-FR" sz="3200" b="1" dirty="0"/>
              <a:t>PHMSAAccidentInvestigationDivision@dot.gov</a:t>
            </a:r>
            <a:endParaRPr lang="en-US" sz="3200" b="1" dirty="0"/>
          </a:p>
          <a:p>
            <a:pPr marL="1371600" lvl="3" indent="0">
              <a:buNone/>
            </a:pPr>
            <a:endParaRPr lang="fr-FR" sz="2400" b="1" dirty="0"/>
          </a:p>
          <a:p>
            <a:pPr lvl="1"/>
            <a:r>
              <a:rPr lang="en-US" dirty="0"/>
              <a:t>Staff Mobile Numbers:</a:t>
            </a:r>
          </a:p>
          <a:p>
            <a:pPr lvl="2"/>
            <a:r>
              <a:rPr lang="en-US" dirty="0"/>
              <a:t>Peter Katchmar: 303-807-8458 </a:t>
            </a:r>
          </a:p>
          <a:p>
            <a:pPr lvl="2"/>
            <a:r>
              <a:rPr lang="en-US" dirty="0"/>
              <a:t>Chris Ruhl: 405-590-3625 </a:t>
            </a:r>
          </a:p>
          <a:p>
            <a:pPr lvl="2"/>
            <a:r>
              <a:rPr lang="en-US" dirty="0"/>
              <a:t>Brian Pierzina: 816-589-8293 </a:t>
            </a:r>
          </a:p>
          <a:p>
            <a:pPr lvl="2"/>
            <a:r>
              <a:rPr lang="en-US" dirty="0"/>
              <a:t>Alex Colletti: 405-403-0541</a:t>
            </a:r>
          </a:p>
          <a:p>
            <a:pPr lvl="2"/>
            <a:r>
              <a:rPr lang="en-US" dirty="0"/>
              <a:t>Michael Jones: 405-403-0546</a:t>
            </a:r>
          </a:p>
          <a:p>
            <a:pPr lvl="2"/>
            <a:r>
              <a:rPr lang="en-US" dirty="0"/>
              <a:t>Darren Lemmerman: 816-807-2606</a:t>
            </a:r>
          </a:p>
          <a:p>
            <a:pPr lvl="2"/>
            <a:r>
              <a:rPr lang="en-US" dirty="0"/>
              <a:t>Gery Bauman:  440-725-7043</a:t>
            </a:r>
          </a:p>
          <a:p>
            <a:pPr lvl="2"/>
            <a:r>
              <a:rPr lang="en-US" dirty="0"/>
              <a:t>Julie Halliday: 202-389-2039 </a:t>
            </a:r>
          </a:p>
          <a:p>
            <a:pPr lvl="2"/>
            <a:endParaRPr lang="en-US" dirty="0"/>
          </a:p>
          <a:p>
            <a:endParaRPr lang="en-US" dirty="0"/>
          </a:p>
        </p:txBody>
      </p:sp>
    </p:spTree>
    <p:extLst>
      <p:ext uri="{BB962C8B-B14F-4D97-AF65-F5344CB8AC3E}">
        <p14:creationId xmlns:p14="http://schemas.microsoft.com/office/powerpoint/2010/main" val="331828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
            <a:ext cx="7772400" cy="911750"/>
          </a:xfrm>
        </p:spPr>
        <p:txBody>
          <a:bodyPr/>
          <a:lstStyle/>
          <a:p>
            <a:r>
              <a:rPr lang="en-US" dirty="0"/>
              <a:t>Deployment Criteria</a:t>
            </a:r>
          </a:p>
        </p:txBody>
      </p:sp>
      <p:sp>
        <p:nvSpPr>
          <p:cNvPr id="3" name="Subtitle 2"/>
          <p:cNvSpPr>
            <a:spLocks noGrp="1"/>
          </p:cNvSpPr>
          <p:nvPr>
            <p:ph type="subTitle" idx="1"/>
          </p:nvPr>
        </p:nvSpPr>
        <p:spPr>
          <a:xfrm>
            <a:off x="76200" y="838200"/>
            <a:ext cx="9067800" cy="5257800"/>
          </a:xfrm>
        </p:spPr>
        <p:txBody>
          <a:bodyPr>
            <a:normAutofit fontScale="62500" lnSpcReduction="20000"/>
          </a:bodyPr>
          <a:lstStyle/>
          <a:p>
            <a:r>
              <a:rPr lang="en-US" dirty="0">
                <a:solidFill>
                  <a:schemeClr val="tx1"/>
                </a:solidFill>
              </a:rPr>
              <a:t>A release of product and one or more of the following:</a:t>
            </a:r>
          </a:p>
          <a:p>
            <a:pPr algn="l"/>
            <a:r>
              <a:rPr lang="en-US" dirty="0">
                <a:solidFill>
                  <a:schemeClr val="tx1"/>
                </a:solidFill>
                <a:sym typeface="Wingdings-Regular"/>
              </a:rPr>
              <a:t></a:t>
            </a:r>
            <a:r>
              <a:rPr lang="en-US" dirty="0">
                <a:solidFill>
                  <a:schemeClr val="tx1"/>
                </a:solidFill>
              </a:rPr>
              <a:t> Death</a:t>
            </a:r>
          </a:p>
          <a:p>
            <a:pPr algn="l"/>
            <a:r>
              <a:rPr lang="en-US" dirty="0">
                <a:solidFill>
                  <a:schemeClr val="tx1"/>
                </a:solidFill>
                <a:sym typeface="Wingdings-Regular"/>
              </a:rPr>
              <a:t></a:t>
            </a:r>
            <a:r>
              <a:rPr lang="en-US" dirty="0">
                <a:solidFill>
                  <a:schemeClr val="tx1"/>
                </a:solidFill>
              </a:rPr>
              <a:t> Personal injury necessitating hospitalization</a:t>
            </a:r>
          </a:p>
          <a:p>
            <a:pPr algn="l"/>
            <a:r>
              <a:rPr lang="en-US" dirty="0">
                <a:solidFill>
                  <a:schemeClr val="tx1"/>
                </a:solidFill>
                <a:sym typeface="Wingdings-Regular"/>
              </a:rPr>
              <a:t></a:t>
            </a:r>
            <a:r>
              <a:rPr lang="en-US" dirty="0">
                <a:solidFill>
                  <a:schemeClr val="tx1"/>
                </a:solidFill>
              </a:rPr>
              <a:t> Property damage exceeding $500K</a:t>
            </a:r>
          </a:p>
          <a:p>
            <a:pPr algn="l"/>
            <a:r>
              <a:rPr lang="en-US" dirty="0">
                <a:solidFill>
                  <a:schemeClr val="tx1"/>
                </a:solidFill>
                <a:sym typeface="Wingdings-Regular"/>
              </a:rPr>
              <a:t></a:t>
            </a:r>
            <a:r>
              <a:rPr lang="en-US" dirty="0">
                <a:solidFill>
                  <a:schemeClr val="tx1"/>
                </a:solidFill>
              </a:rPr>
              <a:t> Hazardous liquid spill of 500 or more barrels</a:t>
            </a:r>
          </a:p>
          <a:p>
            <a:pPr algn="l"/>
            <a:r>
              <a:rPr lang="en-US" dirty="0">
                <a:solidFill>
                  <a:schemeClr val="tx1"/>
                </a:solidFill>
                <a:sym typeface="Wingdings-Regular"/>
              </a:rPr>
              <a:t></a:t>
            </a:r>
            <a:r>
              <a:rPr lang="en-US" dirty="0">
                <a:solidFill>
                  <a:schemeClr val="tx1"/>
                </a:solidFill>
              </a:rPr>
              <a:t> Fire or explosion</a:t>
            </a:r>
          </a:p>
          <a:p>
            <a:pPr algn="l"/>
            <a:r>
              <a:rPr lang="en-US" dirty="0">
                <a:solidFill>
                  <a:schemeClr val="tx1"/>
                </a:solidFill>
                <a:sym typeface="Wingdings-Regular"/>
              </a:rPr>
              <a:t></a:t>
            </a:r>
            <a:r>
              <a:rPr lang="en-US" dirty="0">
                <a:solidFill>
                  <a:schemeClr val="tx1"/>
                </a:solidFill>
              </a:rPr>
              <a:t> Major spill into a body of water</a:t>
            </a:r>
          </a:p>
          <a:p>
            <a:pPr algn="l"/>
            <a:r>
              <a:rPr lang="en-US" dirty="0">
                <a:solidFill>
                  <a:schemeClr val="tx1"/>
                </a:solidFill>
                <a:sym typeface="Wingdings-Regular"/>
              </a:rPr>
              <a:t></a:t>
            </a:r>
            <a:r>
              <a:rPr lang="en-US" dirty="0">
                <a:solidFill>
                  <a:schemeClr val="tx1"/>
                </a:solidFill>
              </a:rPr>
              <a:t> Pipeline systems with recent failure history</a:t>
            </a:r>
          </a:p>
          <a:p>
            <a:pPr algn="l"/>
            <a:r>
              <a:rPr lang="en-US" dirty="0">
                <a:solidFill>
                  <a:schemeClr val="tx1"/>
                </a:solidFill>
                <a:sym typeface="Wingdings-Regular"/>
              </a:rPr>
              <a:t></a:t>
            </a:r>
            <a:r>
              <a:rPr lang="en-US" dirty="0">
                <a:solidFill>
                  <a:schemeClr val="tx1"/>
                </a:solidFill>
              </a:rPr>
              <a:t> Significant media attention</a:t>
            </a:r>
          </a:p>
          <a:p>
            <a:pPr algn="l"/>
            <a:r>
              <a:rPr lang="en-US" dirty="0">
                <a:solidFill>
                  <a:schemeClr val="tx1"/>
                </a:solidFill>
                <a:sym typeface="Wingdings-Regular"/>
              </a:rPr>
              <a:t></a:t>
            </a:r>
            <a:r>
              <a:rPr lang="en-US" dirty="0">
                <a:solidFill>
                  <a:schemeClr val="tx1"/>
                </a:solidFill>
              </a:rPr>
              <a:t> Release impacted:</a:t>
            </a:r>
          </a:p>
          <a:p>
            <a:pPr algn="l"/>
            <a:r>
              <a:rPr lang="en-US" dirty="0">
                <a:solidFill>
                  <a:schemeClr val="tx1"/>
                </a:solidFill>
              </a:rPr>
              <a:t>	- an HCA</a:t>
            </a:r>
          </a:p>
          <a:p>
            <a:pPr algn="l"/>
            <a:r>
              <a:rPr lang="en-US" dirty="0">
                <a:solidFill>
                  <a:schemeClr val="tx1"/>
                </a:solidFill>
              </a:rPr>
              <a:t>	- High Population Area</a:t>
            </a:r>
          </a:p>
          <a:p>
            <a:pPr algn="l"/>
            <a:r>
              <a:rPr lang="en-US" dirty="0">
                <a:solidFill>
                  <a:schemeClr val="tx1"/>
                </a:solidFill>
              </a:rPr>
              <a:t>	- Other Populated Areas</a:t>
            </a:r>
          </a:p>
          <a:p>
            <a:pPr algn="l"/>
            <a:r>
              <a:rPr lang="en-US" dirty="0">
                <a:solidFill>
                  <a:schemeClr val="tx1"/>
                </a:solidFill>
              </a:rPr>
              <a:t>	- Commercially navigable waterway, or major waterbody</a:t>
            </a:r>
          </a:p>
          <a:p>
            <a:pPr algn="l"/>
            <a:r>
              <a:rPr lang="en-US" dirty="0">
                <a:solidFill>
                  <a:schemeClr val="tx1"/>
                </a:solidFill>
              </a:rPr>
              <a:t>	- Unusually Sensitive Area (USA) ‐ (drinking water resource, ecological, 	threatened species)</a:t>
            </a:r>
          </a:p>
          <a:p>
            <a:endParaRPr lang="en-US" dirty="0"/>
          </a:p>
        </p:txBody>
      </p:sp>
    </p:spTree>
    <p:extLst>
      <p:ext uri="{BB962C8B-B14F-4D97-AF65-F5344CB8AC3E}">
        <p14:creationId xmlns:p14="http://schemas.microsoft.com/office/powerpoint/2010/main" val="361375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5774"/>
            <a:ext cx="7772400" cy="914400"/>
          </a:xfrm>
        </p:spPr>
        <p:txBody>
          <a:bodyPr/>
          <a:lstStyle/>
          <a:p>
            <a:r>
              <a:rPr lang="en-US" dirty="0"/>
              <a:t>Opportunities to work together</a:t>
            </a:r>
          </a:p>
        </p:txBody>
      </p:sp>
      <p:sp>
        <p:nvSpPr>
          <p:cNvPr id="3" name="Subtitle 2"/>
          <p:cNvSpPr>
            <a:spLocks noGrp="1"/>
          </p:cNvSpPr>
          <p:nvPr>
            <p:ph type="subTitle" idx="1"/>
          </p:nvPr>
        </p:nvSpPr>
        <p:spPr>
          <a:xfrm>
            <a:off x="228600" y="762000"/>
            <a:ext cx="7467600" cy="4800600"/>
          </a:xfrm>
        </p:spPr>
        <p:txBody>
          <a:bodyPr>
            <a:normAutofit fontScale="92500" lnSpcReduction="10000"/>
          </a:bodyPr>
          <a:lstStyle/>
          <a:p>
            <a:pPr marL="457200" indent="-457200" algn="l">
              <a:buFont typeface="Arial" panose="020B0604020202020204" pitchFamily="34" charset="0"/>
              <a:buChar char="•"/>
            </a:pPr>
            <a:r>
              <a:rPr lang="en-US" dirty="0">
                <a:solidFill>
                  <a:schemeClr val="tx1"/>
                </a:solidFill>
              </a:rPr>
              <a:t>Pipeline FRPs</a:t>
            </a:r>
          </a:p>
          <a:p>
            <a:pPr marL="914400" lvl="1" indent="-457200" algn="l">
              <a:buFont typeface="Arial" panose="020B0604020202020204" pitchFamily="34" charset="0"/>
              <a:buChar char="•"/>
            </a:pPr>
            <a:r>
              <a:rPr lang="en-US" dirty="0">
                <a:solidFill>
                  <a:schemeClr val="tx1"/>
                </a:solidFill>
              </a:rPr>
              <a:t>Preplanning</a:t>
            </a:r>
          </a:p>
          <a:p>
            <a:pPr marL="914400" lvl="1" indent="-457200" algn="l">
              <a:buFont typeface="Arial" panose="020B0604020202020204" pitchFamily="34" charset="0"/>
              <a:buChar char="•"/>
            </a:pPr>
            <a:r>
              <a:rPr lang="en-US" dirty="0">
                <a:solidFill>
                  <a:schemeClr val="tx1"/>
                </a:solidFill>
              </a:rPr>
              <a:t>RRTs</a:t>
            </a:r>
          </a:p>
          <a:p>
            <a:pPr marL="914400" lvl="1" indent="-457200" algn="l">
              <a:buFont typeface="Arial" panose="020B0604020202020204" pitchFamily="34" charset="0"/>
              <a:buChar char="•"/>
            </a:pPr>
            <a:r>
              <a:rPr lang="en-US" dirty="0">
                <a:solidFill>
                  <a:schemeClr val="tx1"/>
                </a:solidFill>
              </a:rPr>
              <a:t>PREP Drills</a:t>
            </a:r>
          </a:p>
          <a:p>
            <a:pPr marL="457200" indent="-457200" algn="l">
              <a:buFont typeface="Arial" panose="020B0604020202020204" pitchFamily="34" charset="0"/>
              <a:buChar char="•"/>
            </a:pPr>
            <a:r>
              <a:rPr lang="en-US" dirty="0">
                <a:solidFill>
                  <a:schemeClr val="tx1"/>
                </a:solidFill>
              </a:rPr>
              <a:t>Incident coordination</a:t>
            </a:r>
          </a:p>
          <a:p>
            <a:pPr marL="914400" lvl="1" indent="-457200" algn="l">
              <a:buFont typeface="Arial" panose="020B0604020202020204" pitchFamily="34" charset="0"/>
              <a:buChar char="•"/>
            </a:pPr>
            <a:r>
              <a:rPr lang="en-US" dirty="0">
                <a:solidFill>
                  <a:schemeClr val="tx1"/>
                </a:solidFill>
              </a:rPr>
              <a:t>Situational awareness</a:t>
            </a:r>
          </a:p>
          <a:p>
            <a:pPr marL="1371600" lvl="2" indent="-457200" algn="l">
              <a:buFont typeface="Arial" panose="020B0604020202020204" pitchFamily="34" charset="0"/>
              <a:buChar char="•"/>
            </a:pPr>
            <a:r>
              <a:rPr lang="en-US" dirty="0">
                <a:solidFill>
                  <a:schemeClr val="tx1"/>
                </a:solidFill>
              </a:rPr>
              <a:t>Common Operating Picture</a:t>
            </a:r>
          </a:p>
          <a:p>
            <a:pPr marL="1371600" lvl="2" indent="-457200" algn="l">
              <a:buFont typeface="Arial" panose="020B0604020202020204" pitchFamily="34" charset="0"/>
              <a:buChar char="•"/>
            </a:pPr>
            <a:r>
              <a:rPr lang="en-US" dirty="0">
                <a:solidFill>
                  <a:schemeClr val="tx1"/>
                </a:solidFill>
              </a:rPr>
              <a:t>Leverage resources</a:t>
            </a:r>
          </a:p>
          <a:p>
            <a:pPr marL="1371600" lvl="2" indent="-457200" algn="l">
              <a:buFont typeface="Arial" panose="020B0604020202020204" pitchFamily="34" charset="0"/>
              <a:buChar char="•"/>
            </a:pPr>
            <a:r>
              <a:rPr lang="en-US" dirty="0">
                <a:solidFill>
                  <a:schemeClr val="tx1"/>
                </a:solidFill>
              </a:rPr>
              <a:t>Pipeline mapping</a:t>
            </a:r>
          </a:p>
          <a:p>
            <a:pPr marL="1371600" lvl="2" indent="-457200" algn="l">
              <a:buFont typeface="Arial" panose="020B0604020202020204" pitchFamily="34" charset="0"/>
              <a:buChar char="•"/>
            </a:pPr>
            <a:r>
              <a:rPr lang="en-US" dirty="0">
                <a:solidFill>
                  <a:schemeClr val="tx1"/>
                </a:solidFill>
              </a:rPr>
              <a:t>Operator Contacts and Coordination</a:t>
            </a:r>
          </a:p>
          <a:p>
            <a:pPr marL="914400" lvl="1" indent="-457200" algn="l">
              <a:buFont typeface="Arial" panose="020B0604020202020204" pitchFamily="34" charset="0"/>
              <a:buChar char="•"/>
            </a:pPr>
            <a:r>
              <a:rPr lang="en-US" dirty="0">
                <a:solidFill>
                  <a:schemeClr val="tx1"/>
                </a:solidFill>
              </a:rPr>
              <a:t>Evidence collection</a:t>
            </a:r>
          </a:p>
          <a:p>
            <a:pPr algn="l"/>
            <a:endParaRPr lang="en-US" dirty="0">
              <a:solidFill>
                <a:schemeClr val="tx1"/>
              </a:solidFill>
            </a:endParaRPr>
          </a:p>
          <a:p>
            <a:endParaRPr lang="en-US" dirty="0"/>
          </a:p>
        </p:txBody>
      </p:sp>
    </p:spTree>
    <p:extLst>
      <p:ext uri="{BB962C8B-B14F-4D97-AF65-F5344CB8AC3E}">
        <p14:creationId xmlns:p14="http://schemas.microsoft.com/office/powerpoint/2010/main" val="242388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33400" y="990600"/>
            <a:ext cx="8305800" cy="4154984"/>
          </a:xfrm>
          <a:prstGeom prst="rect">
            <a:avLst/>
          </a:prstGeom>
        </p:spPr>
        <p:txBody>
          <a:bodyPr wrap="square">
            <a:spAutoFit/>
          </a:bodyPr>
          <a:lstStyle/>
          <a:p>
            <a:pPr marL="914400" lvl="1" indent="-457200">
              <a:buFont typeface="Arial" panose="020B0604020202020204" pitchFamily="34" charset="0"/>
              <a:buChar char="•"/>
            </a:pPr>
            <a:r>
              <a:rPr lang="en-US" sz="2400" dirty="0"/>
              <a:t>Investigation</a:t>
            </a:r>
          </a:p>
          <a:p>
            <a:pPr marL="1371600" lvl="2" indent="-457200">
              <a:buFont typeface="Arial" panose="020B0604020202020204" pitchFamily="34" charset="0"/>
              <a:buChar char="•"/>
            </a:pPr>
            <a:r>
              <a:rPr lang="en-US" sz="2400" dirty="0"/>
              <a:t>Equipment</a:t>
            </a:r>
          </a:p>
          <a:p>
            <a:pPr marL="1371600" lvl="2" indent="-457200">
              <a:buFont typeface="Arial" panose="020B0604020202020204" pitchFamily="34" charset="0"/>
              <a:buChar char="•"/>
            </a:pPr>
            <a:r>
              <a:rPr lang="en-US" sz="2400" dirty="0"/>
              <a:t>Process</a:t>
            </a:r>
          </a:p>
          <a:p>
            <a:pPr marL="1371600" lvl="2" indent="-457200">
              <a:buFont typeface="Arial" panose="020B0604020202020204" pitchFamily="34" charset="0"/>
              <a:buChar char="•"/>
            </a:pPr>
            <a:r>
              <a:rPr lang="en-US" sz="2400" dirty="0"/>
              <a:t>RP response effectiveness</a:t>
            </a:r>
          </a:p>
          <a:p>
            <a:pPr marL="914400" lvl="1" indent="-457200">
              <a:buFont typeface="Arial" panose="020B0604020202020204" pitchFamily="34" charset="0"/>
              <a:buChar char="•"/>
            </a:pPr>
            <a:r>
              <a:rPr lang="en-US" sz="2400" dirty="0"/>
              <a:t>Pipeline Operation</a:t>
            </a:r>
          </a:p>
          <a:p>
            <a:pPr marL="1371600" lvl="2" indent="-457200">
              <a:buFont typeface="Arial" panose="020B0604020202020204" pitchFamily="34" charset="0"/>
              <a:buChar char="•"/>
            </a:pPr>
            <a:r>
              <a:rPr lang="en-US" sz="2400" dirty="0"/>
              <a:t>Training</a:t>
            </a:r>
          </a:p>
          <a:p>
            <a:pPr marL="1371600" lvl="2" indent="-457200">
              <a:buFont typeface="Arial" panose="020B0604020202020204" pitchFamily="34" charset="0"/>
              <a:buChar char="•"/>
            </a:pPr>
            <a:r>
              <a:rPr lang="en-US" sz="2400" dirty="0"/>
              <a:t>Pipeline expertise</a:t>
            </a:r>
          </a:p>
          <a:p>
            <a:pPr marL="457200" indent="-457200">
              <a:buFont typeface="Arial" panose="020B0604020202020204" pitchFamily="34" charset="0"/>
              <a:buChar char="•"/>
            </a:pPr>
            <a:r>
              <a:rPr lang="en-US" sz="2400" dirty="0"/>
              <a:t>Disaster Response</a:t>
            </a:r>
          </a:p>
          <a:p>
            <a:pPr marL="914400" lvl="1" indent="-457200">
              <a:buFont typeface="Arial" panose="020B0604020202020204" pitchFamily="34" charset="0"/>
              <a:buChar char="•"/>
            </a:pPr>
            <a:r>
              <a:rPr lang="en-US" sz="2400" dirty="0"/>
              <a:t>Pad set up and waste packaging</a:t>
            </a:r>
          </a:p>
          <a:p>
            <a:pPr marL="914400" lvl="1" indent="-457200">
              <a:buFont typeface="Arial" panose="020B0604020202020204" pitchFamily="34" charset="0"/>
              <a:buChar char="•"/>
            </a:pPr>
            <a:r>
              <a:rPr lang="en-US" sz="2400" dirty="0"/>
              <a:t>Hazmat transport waivers</a:t>
            </a:r>
          </a:p>
          <a:p>
            <a:pPr marL="457200" indent="-457200">
              <a:buFont typeface="Arial" panose="020B0604020202020204" pitchFamily="34" charset="0"/>
              <a:buChar char="•"/>
            </a:pPr>
            <a:r>
              <a:rPr lang="en-US" sz="2400" dirty="0"/>
              <a:t>NTSB Investigation liaison</a:t>
            </a:r>
            <a:endParaRPr lang="en-US" dirty="0"/>
          </a:p>
        </p:txBody>
      </p:sp>
      <p:sp>
        <p:nvSpPr>
          <p:cNvPr id="4" name="Title 1"/>
          <p:cNvSpPr txBox="1">
            <a:spLocks/>
          </p:cNvSpPr>
          <p:nvPr/>
        </p:nvSpPr>
        <p:spPr>
          <a:xfrm>
            <a:off x="533400" y="-145774"/>
            <a:ext cx="777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bg1"/>
                </a:solidFill>
                <a:latin typeface="+mj-lt"/>
                <a:ea typeface="+mj-ea"/>
                <a:cs typeface="+mj-cs"/>
              </a:defRPr>
            </a:lvl1pPr>
          </a:lstStyle>
          <a:p>
            <a:r>
              <a:rPr lang="en-US"/>
              <a:t>Opportunities to work together</a:t>
            </a:r>
            <a:endParaRPr lang="en-US" dirty="0"/>
          </a:p>
        </p:txBody>
      </p:sp>
      <p:sp>
        <p:nvSpPr>
          <p:cNvPr id="5" name="Rectangle 4"/>
          <p:cNvSpPr/>
          <p:nvPr/>
        </p:nvSpPr>
        <p:spPr>
          <a:xfrm>
            <a:off x="729295" y="33130"/>
            <a:ext cx="7508850" cy="769441"/>
          </a:xfrm>
          <a:prstGeom prst="rect">
            <a:avLst/>
          </a:prstGeom>
        </p:spPr>
        <p:txBody>
          <a:bodyPr wrap="none">
            <a:spAutoFit/>
          </a:bodyPr>
          <a:lstStyle/>
          <a:p>
            <a:r>
              <a:rPr lang="en-US" sz="4400" dirty="0"/>
              <a:t>Opportunities to work together </a:t>
            </a:r>
          </a:p>
        </p:txBody>
      </p:sp>
    </p:spTree>
    <p:extLst>
      <p:ext uri="{BB962C8B-B14F-4D97-AF65-F5344CB8AC3E}">
        <p14:creationId xmlns:p14="http://schemas.microsoft.com/office/powerpoint/2010/main" val="2229176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chor="t">
            <a:noAutofit/>
          </a:bodyPr>
          <a:lstStyle/>
          <a:p>
            <a:pPr algn="ctr" eaLnBrk="1" hangingPunct="1">
              <a:lnSpc>
                <a:spcPct val="80000"/>
              </a:lnSpc>
            </a:pPr>
            <a:r>
              <a:rPr lang="en-US" altLang="en-US" sz="4400" cap="small" dirty="0">
                <a:solidFill>
                  <a:schemeClr val="accent2"/>
                </a:solidFill>
                <a:latin typeface="Calibri" panose="020F0502020204030204" pitchFamily="34" charset="0"/>
              </a:rPr>
              <a:t>NRS Notification &amp; Decision Process</a:t>
            </a:r>
          </a:p>
        </p:txBody>
      </p:sp>
      <p:sp>
        <p:nvSpPr>
          <p:cNvPr id="40" name="Slide Number Placeholder 39"/>
          <p:cNvSpPr>
            <a:spLocks noGrp="1"/>
          </p:cNvSpPr>
          <p:nvPr>
            <p:ph type="sldNum" sz="quarter" idx="12"/>
          </p:nvPr>
        </p:nvSpPr>
        <p:spPr/>
        <p:txBody>
          <a:bodyPr/>
          <a:lstStyle/>
          <a:p>
            <a:pPr>
              <a:defRPr/>
            </a:pPr>
            <a:fld id="{E8173E21-A645-43F7-A80B-D97209F92684}" type="slidenum">
              <a:rPr lang="en-US" altLang="en-US" smtClean="0"/>
              <a:pPr>
                <a:defRPr/>
              </a:pPr>
              <a:t>14</a:t>
            </a:fld>
            <a:endParaRPr lang="en-US" altLang="en-US"/>
          </a:p>
        </p:txBody>
      </p:sp>
      <p:grpSp>
        <p:nvGrpSpPr>
          <p:cNvPr id="102" name="Group 101"/>
          <p:cNvGrpSpPr/>
          <p:nvPr/>
        </p:nvGrpSpPr>
        <p:grpSpPr>
          <a:xfrm>
            <a:off x="762000" y="576801"/>
            <a:ext cx="8153400" cy="5508426"/>
            <a:chOff x="990600" y="304800"/>
            <a:chExt cx="7704589" cy="6338369"/>
          </a:xfrm>
        </p:grpSpPr>
        <p:grpSp>
          <p:nvGrpSpPr>
            <p:cNvPr id="82" name="Group 81"/>
            <p:cNvGrpSpPr/>
            <p:nvPr/>
          </p:nvGrpSpPr>
          <p:grpSpPr>
            <a:xfrm>
              <a:off x="990600" y="304800"/>
              <a:ext cx="7704589" cy="5867400"/>
              <a:chOff x="1219200" y="990600"/>
              <a:chExt cx="7704589" cy="5867400"/>
            </a:xfrm>
          </p:grpSpPr>
          <p:cxnSp>
            <p:nvCxnSpPr>
              <p:cNvPr id="56" name="Shape 55"/>
              <p:cNvCxnSpPr>
                <a:stCxn id="29" idx="1"/>
                <a:endCxn id="34" idx="4"/>
              </p:cNvCxnSpPr>
              <p:nvPr/>
            </p:nvCxnSpPr>
            <p:spPr bwMode="auto">
              <a:xfrm rot="10800000">
                <a:off x="1694436" y="5706833"/>
                <a:ext cx="4706365" cy="147867"/>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lowchart: Decision 9"/>
              <p:cNvSpPr/>
              <p:nvPr/>
            </p:nvSpPr>
            <p:spPr bwMode="auto">
              <a:xfrm>
                <a:off x="3787878" y="3715004"/>
                <a:ext cx="1819787" cy="1114892"/>
              </a:xfrm>
              <a:prstGeom prst="flowChartDecision">
                <a:avLst/>
              </a:prstGeom>
              <a:solidFill>
                <a:schemeClr val="tx1">
                  <a:lumMod val="50000"/>
                  <a:lumOff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Calibri" panose="020F0502020204030204" pitchFamily="34" charset="0"/>
                  </a:rPr>
                  <a:t>Federal Response  Required?</a:t>
                </a:r>
              </a:p>
            </p:txBody>
          </p:sp>
          <p:sp>
            <p:nvSpPr>
              <p:cNvPr id="7" name="Oval 6"/>
              <p:cNvSpPr/>
              <p:nvPr/>
            </p:nvSpPr>
            <p:spPr bwMode="auto">
              <a:xfrm>
                <a:off x="3787877" y="990600"/>
                <a:ext cx="1818849" cy="762000"/>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333399">
                        <a:lumMod val="75000"/>
                      </a:srgbClr>
                    </a:solidFill>
                    <a:latin typeface="Calibri" panose="020F0502020204030204" pitchFamily="34" charset="0"/>
                  </a:rPr>
                  <a:t>Incident Occurs</a:t>
                </a:r>
              </a:p>
            </p:txBody>
          </p:sp>
          <p:sp>
            <p:nvSpPr>
              <p:cNvPr id="8" name="Rectangle 7"/>
              <p:cNvSpPr/>
              <p:nvPr/>
            </p:nvSpPr>
            <p:spPr bwMode="auto">
              <a:xfrm>
                <a:off x="3787877" y="2030970"/>
                <a:ext cx="1818849" cy="576933"/>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170678"/>
                    </a:solidFill>
                    <a:latin typeface="Calibri" panose="020F0502020204030204" pitchFamily="34" charset="0"/>
                  </a:rPr>
                  <a:t>National Response Center</a:t>
                </a:r>
              </a:p>
            </p:txBody>
          </p:sp>
          <p:sp>
            <p:nvSpPr>
              <p:cNvPr id="9" name="Rectangle 8"/>
              <p:cNvSpPr/>
              <p:nvPr/>
            </p:nvSpPr>
            <p:spPr bwMode="auto">
              <a:xfrm>
                <a:off x="3788398" y="2909273"/>
                <a:ext cx="1819786" cy="576933"/>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170678"/>
                    </a:solidFill>
                    <a:latin typeface="Calibri" panose="020F0502020204030204" pitchFamily="34" charset="0"/>
                  </a:rPr>
                  <a:t>On-Scene Coordinator (OSC)</a:t>
                </a:r>
              </a:p>
            </p:txBody>
          </p:sp>
          <p:grpSp>
            <p:nvGrpSpPr>
              <p:cNvPr id="25" name="Group 24"/>
              <p:cNvGrpSpPr/>
              <p:nvPr/>
            </p:nvGrpSpPr>
            <p:grpSpPr>
              <a:xfrm>
                <a:off x="3505200" y="5105400"/>
                <a:ext cx="2384732" cy="1752600"/>
                <a:chOff x="1143000" y="3886200"/>
                <a:chExt cx="1686236" cy="1600200"/>
              </a:xfrm>
            </p:grpSpPr>
            <p:sp>
              <p:nvSpPr>
                <p:cNvPr id="13" name="Isosceles Triangle 12"/>
                <p:cNvSpPr/>
                <p:nvPr/>
              </p:nvSpPr>
              <p:spPr bwMode="auto">
                <a:xfrm>
                  <a:off x="1143000" y="3886200"/>
                  <a:ext cx="1686236" cy="1600200"/>
                </a:xfrm>
                <a:prstGeom prst="triangle">
                  <a:avLst/>
                </a:prstGeom>
                <a:solidFill>
                  <a:schemeClr val="tx1">
                    <a:lumMod val="50000"/>
                    <a:lumOff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200" dirty="0">
                    <a:solidFill>
                      <a:srgbClr val="F40A04"/>
                    </a:solidFill>
                    <a:latin typeface="Calibri" panose="020F0502020204030204" pitchFamily="34" charset="0"/>
                  </a:endParaRPr>
                </a:p>
              </p:txBody>
            </p:sp>
            <p:cxnSp>
              <p:nvCxnSpPr>
                <p:cNvPr id="15" name="Straight Connector 14"/>
                <p:cNvCxnSpPr/>
                <p:nvPr/>
              </p:nvCxnSpPr>
              <p:spPr bwMode="auto">
                <a:xfrm>
                  <a:off x="1560576" y="4651513"/>
                  <a:ext cx="835152"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3" idx="3"/>
                </p:cNvCxnSpPr>
                <p:nvPr/>
              </p:nvCxnSpPr>
              <p:spPr bwMode="auto">
                <a:xfrm flipH="1" flipV="1">
                  <a:off x="1978152" y="4651513"/>
                  <a:ext cx="7966" cy="834887"/>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257681" y="4915640"/>
                  <a:ext cx="801292" cy="502358"/>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latin typeface="Calibri" panose="020F0502020204030204" pitchFamily="34" charset="0"/>
                    </a:rPr>
                    <a:t>State/</a:t>
                  </a:r>
                </a:p>
                <a:p>
                  <a:pPr algn="ctr" eaLnBrk="0" fontAlgn="base" hangingPunct="0">
                    <a:spcBef>
                      <a:spcPct val="0"/>
                    </a:spcBef>
                    <a:spcAft>
                      <a:spcPct val="0"/>
                    </a:spcAft>
                  </a:pPr>
                  <a:r>
                    <a:rPr lang="en-US" sz="1400" b="1" dirty="0">
                      <a:solidFill>
                        <a:srgbClr val="FFFFFF"/>
                      </a:solidFill>
                      <a:latin typeface="Calibri" panose="020F0502020204030204" pitchFamily="34" charset="0"/>
                    </a:rPr>
                    <a:t>Local/Tribal</a:t>
                  </a:r>
                </a:p>
              </p:txBody>
            </p:sp>
            <p:sp>
              <p:nvSpPr>
                <p:cNvPr id="20" name="TextBox 19"/>
                <p:cNvSpPr txBox="1"/>
                <p:nvPr/>
              </p:nvSpPr>
              <p:spPr>
                <a:xfrm>
                  <a:off x="2123235" y="4953000"/>
                  <a:ext cx="272493" cy="295505"/>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latin typeface="Calibri" panose="020F0502020204030204" pitchFamily="34" charset="0"/>
                    </a:rPr>
                    <a:t>RP</a:t>
                  </a:r>
                </a:p>
              </p:txBody>
            </p:sp>
            <p:sp>
              <p:nvSpPr>
                <p:cNvPr id="21" name="TextBox 20"/>
                <p:cNvSpPr txBox="1"/>
                <p:nvPr/>
              </p:nvSpPr>
              <p:spPr>
                <a:xfrm>
                  <a:off x="1657595" y="4297115"/>
                  <a:ext cx="658073" cy="295505"/>
                </a:xfrm>
                <a:prstGeom prst="rect">
                  <a:avLst/>
                </a:prstGeom>
                <a:noFill/>
              </p:spPr>
              <p:txBody>
                <a:bodyPr wrap="square" rtlCol="0">
                  <a:spAutoFit/>
                </a:bodyPr>
                <a:lstStyle/>
                <a:p>
                  <a:pPr algn="ctr" eaLnBrk="0" fontAlgn="base" hangingPunct="0">
                    <a:spcBef>
                      <a:spcPct val="0"/>
                    </a:spcBef>
                    <a:spcAft>
                      <a:spcPct val="0"/>
                    </a:spcAft>
                  </a:pPr>
                  <a:r>
                    <a:rPr lang="en-US" sz="1400" b="1" dirty="0">
                      <a:solidFill>
                        <a:srgbClr val="FFFFFF"/>
                      </a:solidFill>
                      <a:latin typeface="Calibri" panose="020F0502020204030204" pitchFamily="34" charset="0"/>
                    </a:rPr>
                    <a:t>OSC</a:t>
                  </a:r>
                </a:p>
              </p:txBody>
            </p:sp>
          </p:grpSp>
          <p:sp>
            <p:nvSpPr>
              <p:cNvPr id="26" name="Rectangle 25"/>
              <p:cNvSpPr/>
              <p:nvPr/>
            </p:nvSpPr>
            <p:spPr bwMode="auto">
              <a:xfrm>
                <a:off x="1295400" y="2822942"/>
                <a:ext cx="1676400" cy="749595"/>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170678"/>
                    </a:solidFill>
                    <a:latin typeface="Calibri" panose="020F0502020204030204" pitchFamily="34" charset="0"/>
                  </a:rPr>
                  <a:t>Natural Resources Trustees</a:t>
                </a:r>
              </a:p>
            </p:txBody>
          </p:sp>
          <p:sp>
            <p:nvSpPr>
              <p:cNvPr id="28" name="Oval 27"/>
              <p:cNvSpPr/>
              <p:nvPr/>
            </p:nvSpPr>
            <p:spPr bwMode="auto">
              <a:xfrm>
                <a:off x="6248400" y="2662576"/>
                <a:ext cx="2675389" cy="1066800"/>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a:solidFill>
                      <a:srgbClr val="FF0000"/>
                    </a:solidFill>
                    <a:latin typeface="Calibri" panose="020F0502020204030204" pitchFamily="34" charset="0"/>
                  </a:rPr>
                  <a:t>Initial Assessmen</a:t>
                </a:r>
                <a:r>
                  <a:rPr lang="en-US" sz="1200" dirty="0">
                    <a:solidFill>
                      <a:srgbClr val="170678"/>
                    </a:solidFill>
                    <a:latin typeface="Calibri" panose="020F0502020204030204" pitchFamily="34" charset="0"/>
                  </a:rPr>
                  <a:t>t/</a:t>
                </a:r>
              </a:p>
              <a:p>
                <a:pPr algn="ctr" eaLnBrk="0" fontAlgn="base" hangingPunct="0">
                  <a:spcBef>
                    <a:spcPct val="0"/>
                  </a:spcBef>
                  <a:spcAft>
                    <a:spcPct val="0"/>
                  </a:spcAft>
                </a:pPr>
                <a:r>
                  <a:rPr lang="en-US" sz="1200" dirty="0">
                    <a:solidFill>
                      <a:srgbClr val="170678"/>
                    </a:solidFill>
                    <a:latin typeface="Calibri" panose="020F0502020204030204" pitchFamily="34" charset="0"/>
                  </a:rPr>
                  <a:t>First Response</a:t>
                </a:r>
              </a:p>
              <a:p>
                <a:pPr algn="ctr" eaLnBrk="0" fontAlgn="base" hangingPunct="0">
                  <a:spcBef>
                    <a:spcPct val="0"/>
                  </a:spcBef>
                  <a:spcAft>
                    <a:spcPct val="0"/>
                  </a:spcAft>
                </a:pPr>
                <a:r>
                  <a:rPr lang="en-US" sz="1200" dirty="0">
                    <a:solidFill>
                      <a:srgbClr val="FF0000"/>
                    </a:solidFill>
                    <a:latin typeface="Calibri" panose="020F0502020204030204" pitchFamily="34" charset="0"/>
                  </a:rPr>
                  <a:t>Federal</a:t>
                </a:r>
                <a:r>
                  <a:rPr lang="en-US" sz="1200" dirty="0">
                    <a:solidFill>
                      <a:srgbClr val="170678"/>
                    </a:solidFill>
                    <a:latin typeface="Calibri" panose="020F0502020204030204" pitchFamily="34" charset="0"/>
                  </a:rPr>
                  <a:t>/State/Local/RP</a:t>
                </a:r>
              </a:p>
              <a:p>
                <a:pPr algn="ctr" eaLnBrk="0" fontAlgn="base" hangingPunct="0">
                  <a:spcBef>
                    <a:spcPct val="0"/>
                  </a:spcBef>
                  <a:spcAft>
                    <a:spcPct val="0"/>
                  </a:spcAft>
                </a:pPr>
                <a:r>
                  <a:rPr lang="en-US" sz="1200" dirty="0">
                    <a:solidFill>
                      <a:srgbClr val="170678"/>
                    </a:solidFill>
                    <a:latin typeface="Calibri" panose="020F0502020204030204" pitchFamily="34" charset="0"/>
                  </a:rPr>
                  <a:t>Notification Response Measures</a:t>
                </a:r>
              </a:p>
            </p:txBody>
          </p:sp>
          <p:sp>
            <p:nvSpPr>
              <p:cNvPr id="29" name="Rectangle 28"/>
              <p:cNvSpPr/>
              <p:nvPr/>
            </p:nvSpPr>
            <p:spPr bwMode="auto">
              <a:xfrm>
                <a:off x="6400801" y="5435600"/>
                <a:ext cx="1447800" cy="838200"/>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u="sng" dirty="0">
                    <a:solidFill>
                      <a:srgbClr val="170678"/>
                    </a:solidFill>
                    <a:latin typeface="Calibri" panose="020F0502020204030204" pitchFamily="34" charset="0"/>
                  </a:rPr>
                  <a:t>Special Teams</a:t>
                </a:r>
              </a:p>
              <a:p>
                <a:pPr algn="ctr" eaLnBrk="0" fontAlgn="base" hangingPunct="0">
                  <a:spcBef>
                    <a:spcPct val="0"/>
                  </a:spcBef>
                  <a:spcAft>
                    <a:spcPct val="0"/>
                  </a:spcAft>
                </a:pPr>
                <a:r>
                  <a:rPr lang="en-US" sz="1200" dirty="0">
                    <a:solidFill>
                      <a:srgbClr val="170678"/>
                    </a:solidFill>
                    <a:latin typeface="Calibri" panose="020F0502020204030204" pitchFamily="34" charset="0"/>
                  </a:rPr>
                  <a:t>Available to support OSC on request</a:t>
                </a:r>
              </a:p>
            </p:txBody>
          </p:sp>
          <p:sp>
            <p:nvSpPr>
              <p:cNvPr id="33" name="Oval 32"/>
              <p:cNvSpPr/>
              <p:nvPr/>
            </p:nvSpPr>
            <p:spPr bwMode="auto">
              <a:xfrm>
                <a:off x="2287963" y="5414761"/>
                <a:ext cx="950473" cy="288466"/>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170678"/>
                    </a:solidFill>
                    <a:latin typeface="Calibri" panose="020F0502020204030204" pitchFamily="34" charset="0"/>
                  </a:rPr>
                  <a:t>RRTs</a:t>
                </a:r>
              </a:p>
            </p:txBody>
          </p:sp>
          <p:sp>
            <p:nvSpPr>
              <p:cNvPr id="34" name="Oval 33"/>
              <p:cNvSpPr/>
              <p:nvPr/>
            </p:nvSpPr>
            <p:spPr bwMode="auto">
              <a:xfrm>
                <a:off x="1219200" y="5418367"/>
                <a:ext cx="950473" cy="288466"/>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170678"/>
                    </a:solidFill>
                    <a:latin typeface="Calibri" panose="020F0502020204030204" pitchFamily="34" charset="0"/>
                  </a:rPr>
                  <a:t>NRT</a:t>
                </a:r>
              </a:p>
            </p:txBody>
          </p:sp>
          <p:cxnSp>
            <p:nvCxnSpPr>
              <p:cNvPr id="36" name="Straight Arrow Connector 35"/>
              <p:cNvCxnSpPr>
                <a:stCxn id="7" idx="4"/>
                <a:endCxn id="8" idx="0"/>
              </p:cNvCxnSpPr>
              <p:nvPr/>
            </p:nvCxnSpPr>
            <p:spPr bwMode="auto">
              <a:xfrm>
                <a:off x="4697302" y="1752600"/>
                <a:ext cx="0" cy="2783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a:stCxn id="8" idx="2"/>
                <a:endCxn id="9" idx="0"/>
              </p:cNvCxnSpPr>
              <p:nvPr/>
            </p:nvCxnSpPr>
            <p:spPr bwMode="auto">
              <a:xfrm>
                <a:off x="4697302" y="2607903"/>
                <a:ext cx="989" cy="3013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9" idx="2"/>
                <a:endCxn id="10" idx="0"/>
              </p:cNvCxnSpPr>
              <p:nvPr/>
            </p:nvCxnSpPr>
            <p:spPr bwMode="auto">
              <a:xfrm flipH="1">
                <a:off x="4697772" y="3486206"/>
                <a:ext cx="520" cy="2287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a:stCxn id="10" idx="2"/>
                <a:endCxn id="13" idx="0"/>
              </p:cNvCxnSpPr>
              <p:nvPr/>
            </p:nvCxnSpPr>
            <p:spPr bwMode="auto">
              <a:xfrm flipH="1">
                <a:off x="4697566" y="4829896"/>
                <a:ext cx="206" cy="27550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a:stCxn id="9" idx="1"/>
                <a:endCxn id="26" idx="3"/>
              </p:cNvCxnSpPr>
              <p:nvPr/>
            </p:nvCxnSpPr>
            <p:spPr bwMode="auto">
              <a:xfrm flipH="1">
                <a:off x="2971800" y="3197739"/>
                <a:ext cx="816598"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2971800" y="3197740"/>
                <a:ext cx="840593" cy="275101"/>
              </a:xfrm>
              <a:prstGeom prst="rect">
                <a:avLst/>
              </a:prstGeom>
              <a:noFill/>
            </p:spPr>
            <p:txBody>
              <a:bodyPr wrap="square" rtlCol="0">
                <a:spAutoFit/>
              </a:bodyPr>
              <a:lstStyle/>
              <a:p>
                <a:pPr algn="ctr" eaLnBrk="0" fontAlgn="base" hangingPunct="0">
                  <a:spcBef>
                    <a:spcPct val="0"/>
                  </a:spcBef>
                  <a:spcAft>
                    <a:spcPct val="0"/>
                  </a:spcAft>
                </a:pPr>
                <a:r>
                  <a:rPr lang="en-US" sz="1100" dirty="0">
                    <a:solidFill>
                      <a:srgbClr val="000000"/>
                    </a:solidFill>
                    <a:latin typeface="Calibri" panose="020F0502020204030204" pitchFamily="34" charset="0"/>
                  </a:rPr>
                  <a:t>Notification</a:t>
                </a:r>
              </a:p>
            </p:txBody>
          </p:sp>
          <p:cxnSp>
            <p:nvCxnSpPr>
              <p:cNvPr id="68" name="Straight Arrow Connector 67"/>
              <p:cNvCxnSpPr>
                <a:stCxn id="9" idx="3"/>
                <a:endCxn id="28" idx="2"/>
              </p:cNvCxnSpPr>
              <p:nvPr/>
            </p:nvCxnSpPr>
            <p:spPr bwMode="auto">
              <a:xfrm flipV="1">
                <a:off x="5608184" y="3195977"/>
                <a:ext cx="640216" cy="176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p:cNvSpPr txBox="1"/>
              <p:nvPr/>
            </p:nvSpPr>
            <p:spPr>
              <a:xfrm>
                <a:off x="4691932" y="2615614"/>
                <a:ext cx="864066" cy="285946"/>
              </a:xfrm>
              <a:prstGeom prst="rect">
                <a:avLst/>
              </a:prstGeom>
              <a:noFill/>
            </p:spPr>
            <p:txBody>
              <a:bodyPr wrap="square" rtlCol="0">
                <a:spAutoFit/>
              </a:bodyPr>
              <a:lstStyle/>
              <a:p>
                <a:pPr algn="ctr" eaLnBrk="0" fontAlgn="base" hangingPunct="0">
                  <a:spcBef>
                    <a:spcPct val="0"/>
                  </a:spcBef>
                  <a:spcAft>
                    <a:spcPct val="0"/>
                  </a:spcAft>
                </a:pPr>
                <a:r>
                  <a:rPr lang="en-US" sz="1100" dirty="0">
                    <a:solidFill>
                      <a:srgbClr val="000000"/>
                    </a:solidFill>
                    <a:latin typeface="Calibri" panose="020F0502020204030204" pitchFamily="34" charset="0"/>
                  </a:rPr>
                  <a:t>Notification</a:t>
                </a:r>
              </a:p>
            </p:txBody>
          </p:sp>
          <p:sp>
            <p:nvSpPr>
              <p:cNvPr id="73" name="TextBox 72"/>
              <p:cNvSpPr txBox="1"/>
              <p:nvPr/>
            </p:nvSpPr>
            <p:spPr>
              <a:xfrm>
                <a:off x="4698291" y="1734979"/>
                <a:ext cx="864066" cy="285946"/>
              </a:xfrm>
              <a:prstGeom prst="rect">
                <a:avLst/>
              </a:prstGeom>
              <a:noFill/>
            </p:spPr>
            <p:txBody>
              <a:bodyPr wrap="square" rtlCol="0">
                <a:spAutoFit/>
              </a:bodyPr>
              <a:lstStyle/>
              <a:p>
                <a:pPr algn="ctr" eaLnBrk="0" fontAlgn="base" hangingPunct="0">
                  <a:spcBef>
                    <a:spcPct val="0"/>
                  </a:spcBef>
                  <a:spcAft>
                    <a:spcPct val="0"/>
                  </a:spcAft>
                </a:pPr>
                <a:r>
                  <a:rPr lang="en-US" sz="1100" dirty="0">
                    <a:solidFill>
                      <a:srgbClr val="000000"/>
                    </a:solidFill>
                    <a:latin typeface="Calibri" panose="020F0502020204030204" pitchFamily="34" charset="0"/>
                  </a:rPr>
                  <a:t>Notification</a:t>
                </a:r>
              </a:p>
            </p:txBody>
          </p:sp>
          <p:sp>
            <p:nvSpPr>
              <p:cNvPr id="74" name="Rectangle 73"/>
              <p:cNvSpPr/>
              <p:nvPr/>
            </p:nvSpPr>
            <p:spPr bwMode="auto">
              <a:xfrm>
                <a:off x="6172200" y="3964984"/>
                <a:ext cx="1545303" cy="614931"/>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1600" dirty="0">
                    <a:solidFill>
                      <a:srgbClr val="170678"/>
                    </a:solidFill>
                    <a:latin typeface="Calibri" panose="020F0502020204030204" pitchFamily="34" charset="0"/>
                  </a:rPr>
                  <a:t>State/Local/RP Response</a:t>
                </a:r>
              </a:p>
            </p:txBody>
          </p:sp>
          <p:cxnSp>
            <p:nvCxnSpPr>
              <p:cNvPr id="76" name="Straight Arrow Connector 75"/>
              <p:cNvCxnSpPr>
                <a:stCxn id="10" idx="3"/>
                <a:endCxn id="74" idx="1"/>
              </p:cNvCxnSpPr>
              <p:nvPr/>
            </p:nvCxnSpPr>
            <p:spPr bwMode="auto">
              <a:xfrm>
                <a:off x="5607665" y="4272450"/>
                <a:ext cx="56453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5611536" y="4264531"/>
                <a:ext cx="408265" cy="291283"/>
              </a:xfrm>
              <a:prstGeom prst="rect">
                <a:avLst/>
              </a:prstGeom>
              <a:noFill/>
            </p:spPr>
            <p:txBody>
              <a:bodyPr wrap="square" rtlCol="0" anchor="ctr">
                <a:spAutoFit/>
              </a:bodyPr>
              <a:lstStyle/>
              <a:p>
                <a:pPr algn="ctr" eaLnBrk="0" fontAlgn="base" hangingPunct="0">
                  <a:spcBef>
                    <a:spcPct val="0"/>
                  </a:spcBef>
                  <a:spcAft>
                    <a:spcPct val="0"/>
                  </a:spcAft>
                </a:pPr>
                <a:r>
                  <a:rPr lang="en-US" sz="1200" dirty="0">
                    <a:solidFill>
                      <a:srgbClr val="000000"/>
                    </a:solidFill>
                    <a:latin typeface="Calibri" panose="020F0502020204030204" pitchFamily="34" charset="0"/>
                  </a:rPr>
                  <a:t>NO</a:t>
                </a:r>
              </a:p>
            </p:txBody>
          </p:sp>
          <p:sp>
            <p:nvSpPr>
              <p:cNvPr id="81" name="TextBox 80"/>
              <p:cNvSpPr txBox="1"/>
              <p:nvPr/>
            </p:nvSpPr>
            <p:spPr>
              <a:xfrm>
                <a:off x="4691932" y="4829897"/>
                <a:ext cx="471694" cy="291283"/>
              </a:xfrm>
              <a:prstGeom prst="rect">
                <a:avLst/>
              </a:prstGeom>
              <a:noFill/>
            </p:spPr>
            <p:txBody>
              <a:bodyPr wrap="square" rtlCol="0">
                <a:spAutoFit/>
              </a:bodyPr>
              <a:lstStyle/>
              <a:p>
                <a:pPr algn="ctr" eaLnBrk="0" fontAlgn="base" hangingPunct="0">
                  <a:spcBef>
                    <a:spcPct val="0"/>
                  </a:spcBef>
                  <a:spcAft>
                    <a:spcPct val="0"/>
                  </a:spcAft>
                </a:pPr>
                <a:r>
                  <a:rPr lang="en-US" sz="1200" dirty="0">
                    <a:solidFill>
                      <a:srgbClr val="000000"/>
                    </a:solidFill>
                    <a:latin typeface="Calibri" panose="020F0502020204030204" pitchFamily="34" charset="0"/>
                  </a:rPr>
                  <a:t>YES</a:t>
                </a:r>
              </a:p>
            </p:txBody>
          </p:sp>
        </p:grpSp>
        <p:sp>
          <p:nvSpPr>
            <p:cNvPr id="83" name="TextBox 82"/>
            <p:cNvSpPr txBox="1"/>
            <p:nvPr/>
          </p:nvSpPr>
          <p:spPr>
            <a:xfrm>
              <a:off x="3276600" y="6172200"/>
              <a:ext cx="2514600" cy="470969"/>
            </a:xfrm>
            <a:prstGeom prst="rect">
              <a:avLst/>
            </a:prstGeom>
            <a:noFill/>
          </p:spPr>
          <p:txBody>
            <a:bodyPr wrap="square" rtlCol="0">
              <a:spAutoFit/>
            </a:bodyPr>
            <a:lstStyle/>
            <a:p>
              <a:pPr algn="ctr" eaLnBrk="0" fontAlgn="base" hangingPunct="0">
                <a:spcBef>
                  <a:spcPct val="0"/>
                </a:spcBef>
                <a:spcAft>
                  <a:spcPct val="0"/>
                </a:spcAft>
              </a:pPr>
              <a:r>
                <a:rPr lang="en-US" sz="1100" dirty="0">
                  <a:solidFill>
                    <a:srgbClr val="000000"/>
                  </a:solidFill>
                  <a:latin typeface="Calibri" panose="020F0502020204030204" pitchFamily="34" charset="0"/>
                </a:rPr>
                <a:t>(Unified Command Structure, as developed by the Area Committee)</a:t>
              </a:r>
            </a:p>
          </p:txBody>
        </p:sp>
        <p:sp>
          <p:nvSpPr>
            <p:cNvPr id="99" name="Rectangle 98"/>
            <p:cNvSpPr/>
            <p:nvPr/>
          </p:nvSpPr>
          <p:spPr>
            <a:xfrm>
              <a:off x="1039556" y="5173308"/>
              <a:ext cx="2827594" cy="285946"/>
            </a:xfrm>
            <a:prstGeom prst="rect">
              <a:avLst/>
            </a:prstGeom>
          </p:spPr>
          <p:txBody>
            <a:bodyPr wrap="square">
              <a:spAutoFit/>
            </a:bodyPr>
            <a:lstStyle/>
            <a:p>
              <a:pPr algn="ctr" eaLnBrk="0" fontAlgn="base" hangingPunct="0">
                <a:spcBef>
                  <a:spcPct val="0"/>
                </a:spcBef>
                <a:spcAft>
                  <a:spcPct val="0"/>
                </a:spcAft>
              </a:pPr>
              <a:r>
                <a:rPr lang="en-US" sz="1100" dirty="0">
                  <a:solidFill>
                    <a:srgbClr val="000000"/>
                  </a:solidFill>
                  <a:latin typeface="Calibri" panose="020F0502020204030204" pitchFamily="34" charset="0"/>
                </a:rPr>
                <a:t>Available to support OSC on request</a:t>
              </a:r>
            </a:p>
          </p:txBody>
        </p:sp>
      </p:grpSp>
      <p:cxnSp>
        <p:nvCxnSpPr>
          <p:cNvPr id="35865" name="Straight Connector 35864"/>
          <p:cNvCxnSpPr>
            <a:stCxn id="33" idx="4"/>
          </p:cNvCxnSpPr>
          <p:nvPr/>
        </p:nvCxnSpPr>
        <p:spPr bwMode="auto">
          <a:xfrm>
            <a:off x="2395941" y="4672358"/>
            <a:ext cx="42459" cy="1316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p:cNvSpPr/>
          <p:nvPr/>
        </p:nvSpPr>
        <p:spPr bwMode="auto">
          <a:xfrm>
            <a:off x="2276128" y="3808889"/>
            <a:ext cx="1021979" cy="28865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0000"/>
                </a:solidFill>
                <a:latin typeface="Calibri" panose="020F0502020204030204" pitchFamily="34" charset="0"/>
              </a:rPr>
              <a:t>PHMSA</a:t>
            </a:r>
          </a:p>
        </p:txBody>
      </p:sp>
      <p:cxnSp>
        <p:nvCxnSpPr>
          <p:cNvPr id="43" name="Straight Connector 42"/>
          <p:cNvCxnSpPr>
            <a:endCxn id="42" idx="4"/>
          </p:cNvCxnSpPr>
          <p:nvPr/>
        </p:nvCxnSpPr>
        <p:spPr bwMode="auto">
          <a:xfrm flipV="1">
            <a:off x="2549242" y="4097544"/>
            <a:ext cx="237876" cy="34223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5010576" y="4095201"/>
            <a:ext cx="1021979" cy="288655"/>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0000"/>
                </a:solidFill>
                <a:latin typeface="Calibri" panose="020F0502020204030204" pitchFamily="34" charset="0"/>
              </a:rPr>
              <a:t>PHMSA</a:t>
            </a:r>
          </a:p>
        </p:txBody>
      </p:sp>
      <p:cxnSp>
        <p:nvCxnSpPr>
          <p:cNvPr id="49" name="Straight Connector 48"/>
          <p:cNvCxnSpPr/>
          <p:nvPr/>
        </p:nvCxnSpPr>
        <p:spPr bwMode="auto">
          <a:xfrm flipV="1">
            <a:off x="4920759" y="4356489"/>
            <a:ext cx="237876" cy="34223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4745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PHMSA’s role in ICS</a:t>
            </a:r>
          </a:p>
        </p:txBody>
      </p:sp>
      <p:sp>
        <p:nvSpPr>
          <p:cNvPr id="3" name="Content Placeholder 2"/>
          <p:cNvSpPr>
            <a:spLocks noGrp="1"/>
          </p:cNvSpPr>
          <p:nvPr>
            <p:ph idx="1"/>
          </p:nvPr>
        </p:nvSpPr>
        <p:spPr/>
        <p:txBody>
          <a:bodyPr/>
          <a:lstStyle/>
          <a:p>
            <a:r>
              <a:rPr lang="en-US" dirty="0"/>
              <a:t>Agency Representative</a:t>
            </a:r>
          </a:p>
          <a:p>
            <a:r>
              <a:rPr lang="en-US" dirty="0"/>
              <a:t>Operations</a:t>
            </a:r>
          </a:p>
          <a:p>
            <a:pPr lvl="1"/>
            <a:r>
              <a:rPr lang="en-US" dirty="0"/>
              <a:t>Investigation</a:t>
            </a:r>
          </a:p>
          <a:p>
            <a:r>
              <a:rPr lang="en-US" dirty="0"/>
              <a:t>Public Information Officer</a:t>
            </a:r>
          </a:p>
          <a:p>
            <a:r>
              <a:rPr lang="en-US" dirty="0"/>
              <a:t>Technical Specialist</a:t>
            </a:r>
          </a:p>
          <a:p>
            <a:r>
              <a:rPr lang="en-US" dirty="0"/>
              <a:t>Operates outside ICS</a:t>
            </a:r>
          </a:p>
        </p:txBody>
      </p:sp>
    </p:spTree>
    <p:extLst>
      <p:ext uri="{BB962C8B-B14F-4D97-AF65-F5344CB8AC3E}">
        <p14:creationId xmlns:p14="http://schemas.microsoft.com/office/powerpoint/2010/main" val="3014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76200" y="4572000"/>
            <a:ext cx="4121727" cy="1292226"/>
          </a:xfrm>
        </p:spPr>
        <p:txBody>
          <a:bodyPr>
            <a:normAutofit fontScale="85000" lnSpcReduction="10000"/>
          </a:bodyPr>
          <a:lstStyle/>
          <a:p>
            <a:r>
              <a:rPr lang="en-US" sz="1800" dirty="0"/>
              <a:t>8/7/17, Minneapolis, MN</a:t>
            </a:r>
          </a:p>
          <a:p>
            <a:r>
              <a:rPr lang="en-US" sz="1800" dirty="0"/>
              <a:t>3</a:t>
            </a:r>
            <a:r>
              <a:rPr lang="en-US" sz="1800" baseline="30000" dirty="0"/>
              <a:t>rd</a:t>
            </a:r>
            <a:r>
              <a:rPr lang="en-US" sz="1800" dirty="0"/>
              <a:t> Party Damage</a:t>
            </a:r>
          </a:p>
          <a:p>
            <a:r>
              <a:rPr lang="en-US" sz="1800" dirty="0"/>
              <a:t>100+ people evacuated (60 kids)</a:t>
            </a:r>
          </a:p>
          <a:p>
            <a:r>
              <a:rPr lang="en-US" sz="1800" dirty="0"/>
              <a:t>Stub knocked off by bulldozer 3’ below grade.  Pipeline was marked earlier in the day.  </a:t>
            </a:r>
          </a:p>
        </p:txBody>
      </p:sp>
      <p:pic>
        <p:nvPicPr>
          <p:cNvPr id="102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00" y="3344164"/>
            <a:ext cx="4748600" cy="267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4395400" y="18553"/>
            <a:ext cx="4748600" cy="3284046"/>
          </a:xfrm>
          <a:prstGeom prst="rect">
            <a:avLst/>
          </a:prstGeom>
        </p:spPr>
      </p:pic>
      <p:pic>
        <p:nvPicPr>
          <p:cNvPr id="1027" name="Picture 3" descr="image0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8" y="0"/>
            <a:ext cx="3276600" cy="440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437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114" y="1219200"/>
            <a:ext cx="9119886" cy="4648200"/>
          </a:xfrm>
          <a:prstGeom prst="rect">
            <a:avLst/>
          </a:prstGeom>
        </p:spPr>
      </p:pic>
      <p:sp>
        <p:nvSpPr>
          <p:cNvPr id="8" name="Rectangle 7"/>
          <p:cNvSpPr/>
          <p:nvPr/>
        </p:nvSpPr>
        <p:spPr>
          <a:xfrm>
            <a:off x="0" y="0"/>
            <a:ext cx="8991600" cy="1323439"/>
          </a:xfrm>
          <a:prstGeom prst="rect">
            <a:avLst/>
          </a:prstGeom>
        </p:spPr>
        <p:txBody>
          <a:bodyPr wrap="square">
            <a:spAutoFit/>
          </a:bodyPr>
          <a:lstStyle/>
          <a:p>
            <a:pPr algn="ctr"/>
            <a:r>
              <a:rPr lang="en-US" sz="2000" dirty="0"/>
              <a:t>Natural Gas Pipeline Explosion</a:t>
            </a:r>
          </a:p>
          <a:p>
            <a:pPr algn="ctr"/>
            <a:r>
              <a:rPr lang="en-US" sz="2000" dirty="0"/>
              <a:t> Dixon, IL</a:t>
            </a:r>
          </a:p>
          <a:p>
            <a:pPr algn="ctr"/>
            <a:r>
              <a:rPr lang="en-US" sz="2000" dirty="0"/>
              <a:t>Occurred when  agricultural equipment struck pipeline</a:t>
            </a:r>
          </a:p>
          <a:p>
            <a:pPr lvl="1" algn="ctr"/>
            <a:r>
              <a:rPr lang="en-US" dirty="0"/>
              <a:t>2 fatalities, 2 injuries</a:t>
            </a:r>
          </a:p>
        </p:txBody>
      </p:sp>
    </p:spTree>
    <p:extLst>
      <p:ext uri="{BB962C8B-B14F-4D97-AF65-F5344CB8AC3E}">
        <p14:creationId xmlns:p14="http://schemas.microsoft.com/office/powerpoint/2010/main" val="323867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562600"/>
          </a:xfrm>
          <a:prstGeom prst="rect">
            <a:avLst/>
          </a:prstGeom>
        </p:spPr>
      </p:pic>
      <p:sp>
        <p:nvSpPr>
          <p:cNvPr id="6" name="Rectangle 5"/>
          <p:cNvSpPr/>
          <p:nvPr/>
        </p:nvSpPr>
        <p:spPr>
          <a:xfrm>
            <a:off x="152400" y="5498320"/>
            <a:ext cx="9144000" cy="369332"/>
          </a:xfrm>
          <a:prstGeom prst="rect">
            <a:avLst/>
          </a:prstGeom>
        </p:spPr>
        <p:txBody>
          <a:bodyPr wrap="square">
            <a:spAutoFit/>
          </a:bodyPr>
          <a:lstStyle/>
          <a:p>
            <a:r>
              <a:rPr lang="en-US" dirty="0"/>
              <a:t>Amherst, SD                        5,000 barrels of crude oil spilled                               EPA R8 deployed</a:t>
            </a:r>
          </a:p>
        </p:txBody>
      </p:sp>
    </p:spTree>
    <p:extLst>
      <p:ext uri="{BB962C8B-B14F-4D97-AF65-F5344CB8AC3E}">
        <p14:creationId xmlns:p14="http://schemas.microsoft.com/office/powerpoint/2010/main" val="50621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3" y="18553"/>
            <a:ext cx="4486046" cy="25146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237" y="18553"/>
            <a:ext cx="4426940" cy="24814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5600"/>
            <a:ext cx="4486046" cy="25146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1908"/>
          <a:stretch/>
        </p:blipFill>
        <p:spPr>
          <a:xfrm>
            <a:off x="4712237" y="2882348"/>
            <a:ext cx="4446818" cy="2541104"/>
          </a:xfrm>
          <a:prstGeom prst="rect">
            <a:avLst/>
          </a:prstGeom>
        </p:spPr>
      </p:pic>
      <p:sp>
        <p:nvSpPr>
          <p:cNvPr id="3" name="Title 2"/>
          <p:cNvSpPr>
            <a:spLocks noGrp="1"/>
          </p:cNvSpPr>
          <p:nvPr>
            <p:ph type="title"/>
          </p:nvPr>
        </p:nvSpPr>
        <p:spPr>
          <a:xfrm>
            <a:off x="597437" y="6286500"/>
            <a:ext cx="8229600" cy="1143000"/>
          </a:xfrm>
        </p:spPr>
        <p:txBody>
          <a:bodyPr/>
          <a:lstStyle/>
          <a:p>
            <a:endParaRPr lang="en-US" dirty="0"/>
          </a:p>
        </p:txBody>
      </p:sp>
      <p:sp>
        <p:nvSpPr>
          <p:cNvPr id="8" name="Title 1"/>
          <p:cNvSpPr txBox="1">
            <a:spLocks/>
          </p:cNvSpPr>
          <p:nvPr/>
        </p:nvSpPr>
        <p:spPr>
          <a:xfrm>
            <a:off x="76200" y="5355958"/>
            <a:ext cx="8951089" cy="8333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Solitude, </a:t>
            </a:r>
            <a:r>
              <a:rPr lang="en-US" sz="1800"/>
              <a:t>Indiana                       1400 </a:t>
            </a:r>
            <a:r>
              <a:rPr lang="en-US" sz="1800" dirty="0"/>
              <a:t>barrels Diesel              EPA R5 Deployed</a:t>
            </a:r>
            <a:endParaRPr lang="en-US" sz="2400" dirty="0"/>
          </a:p>
        </p:txBody>
      </p:sp>
    </p:spTree>
    <p:extLst>
      <p:ext uri="{BB962C8B-B14F-4D97-AF65-F5344CB8AC3E}">
        <p14:creationId xmlns:p14="http://schemas.microsoft.com/office/powerpoint/2010/main" val="164973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53"/>
            <a:ext cx="8229600" cy="667247"/>
          </a:xfrm>
        </p:spPr>
        <p:txBody>
          <a:bodyPr>
            <a:normAutofit fontScale="90000"/>
          </a:bodyPr>
          <a:lstStyle/>
          <a:p>
            <a:r>
              <a:rPr lang="en-US" dirty="0"/>
              <a:t>Objective</a:t>
            </a:r>
          </a:p>
        </p:txBody>
      </p:sp>
      <p:sp>
        <p:nvSpPr>
          <p:cNvPr id="3" name="Content Placeholder 2"/>
          <p:cNvSpPr>
            <a:spLocks noGrp="1"/>
          </p:cNvSpPr>
          <p:nvPr>
            <p:ph idx="1"/>
          </p:nvPr>
        </p:nvSpPr>
        <p:spPr/>
        <p:txBody>
          <a:bodyPr>
            <a:normAutofit fontScale="92500"/>
          </a:bodyPr>
          <a:lstStyle/>
          <a:p>
            <a:r>
              <a:rPr lang="en-US" dirty="0"/>
              <a:t>Introduce PHMSA </a:t>
            </a:r>
          </a:p>
          <a:p>
            <a:r>
              <a:rPr lang="en-US" dirty="0"/>
              <a:t>Establish an understanding how PHMSA can be a resource </a:t>
            </a:r>
          </a:p>
          <a:p>
            <a:r>
              <a:rPr lang="en-US" dirty="0"/>
              <a:t>Introduce PHMSA’s Accident Investigation Team</a:t>
            </a:r>
          </a:p>
          <a:p>
            <a:endParaRPr lang="en-US" dirty="0"/>
          </a:p>
          <a:p>
            <a:pPr marL="457200" lvl="1" indent="0">
              <a:buNone/>
            </a:pPr>
            <a:r>
              <a:rPr lang="en-US" sz="3200" b="1" dirty="0"/>
              <a:t>National Pipeline Incident Coordinator (NPIC)</a:t>
            </a:r>
          </a:p>
          <a:p>
            <a:pPr lvl="1"/>
            <a:r>
              <a:rPr lang="en-US" sz="3200" b="1" dirty="0"/>
              <a:t>NPIC toll-free: (888) 719-9033</a:t>
            </a:r>
          </a:p>
          <a:p>
            <a:r>
              <a:rPr lang="en-US" sz="3600" b="1" dirty="0"/>
              <a:t>811</a:t>
            </a:r>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96288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15" y="152400"/>
            <a:ext cx="9151022" cy="5562600"/>
          </a:xfrm>
        </p:spPr>
      </p:pic>
    </p:spTree>
    <p:extLst>
      <p:ext uri="{BB962C8B-B14F-4D97-AF65-F5344CB8AC3E}">
        <p14:creationId xmlns:p14="http://schemas.microsoft.com/office/powerpoint/2010/main" val="199307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8611"/>
            <a:ext cx="8229600" cy="6325604"/>
          </a:xfrm>
          <a:prstGeom prst="rect">
            <a:avLst/>
          </a:prstGeom>
        </p:spPr>
      </p:pic>
      <p:sp>
        <p:nvSpPr>
          <p:cNvPr id="2" name="Title 1"/>
          <p:cNvSpPr>
            <a:spLocks noGrp="1"/>
          </p:cNvSpPr>
          <p:nvPr>
            <p:ph type="title"/>
          </p:nvPr>
        </p:nvSpPr>
        <p:spPr>
          <a:xfrm>
            <a:off x="533400" y="148428"/>
            <a:ext cx="8229600" cy="731838"/>
          </a:xfrm>
        </p:spPr>
        <p:txBody>
          <a:bodyPr>
            <a:normAutofit/>
          </a:bodyPr>
          <a:lstStyle/>
          <a:p>
            <a:pPr>
              <a:defRPr/>
            </a:pPr>
            <a:r>
              <a:rPr lang="en-US" sz="4000" b="1" dirty="0">
                <a:solidFill>
                  <a:srgbClr val="000099"/>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PHMSA Regional Offices</a:t>
            </a:r>
          </a:p>
        </p:txBody>
      </p:sp>
    </p:spTree>
    <p:extLst>
      <p:ext uri="{BB962C8B-B14F-4D97-AF65-F5344CB8AC3E}">
        <p14:creationId xmlns:p14="http://schemas.microsoft.com/office/powerpoint/2010/main" val="62777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733800"/>
            <a:ext cx="7772400" cy="2057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22</a:t>
            </a:fld>
            <a:endParaRPr lang="en-US" dirty="0"/>
          </a:p>
        </p:txBody>
      </p:sp>
      <p:sp>
        <p:nvSpPr>
          <p:cNvPr id="4" name="Title 3"/>
          <p:cNvSpPr txBox="1">
            <a:spLocks/>
          </p:cNvSpPr>
          <p:nvPr/>
        </p:nvSpPr>
        <p:spPr>
          <a:xfrm>
            <a:off x="685800" y="1447800"/>
            <a:ext cx="7772400" cy="43433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p>
          <a:p>
            <a:pPr algn="l"/>
            <a:r>
              <a:rPr lang="en-US" sz="2000" dirty="0"/>
              <a:t>Director Tyler Patterson  (816) 329-3815</a:t>
            </a:r>
          </a:p>
          <a:p>
            <a:pPr algn="l"/>
            <a:r>
              <a:rPr lang="en-US" sz="2000" dirty="0"/>
              <a:t>Chief Investigator Tiffany </a:t>
            </a:r>
            <a:r>
              <a:rPr lang="en-US" sz="2000" dirty="0" err="1"/>
              <a:t>Ziemer</a:t>
            </a:r>
            <a:endParaRPr lang="en-US" sz="2000" dirty="0"/>
          </a:p>
          <a:p>
            <a:pPr algn="l"/>
            <a:endParaRPr lang="en-US" sz="2000" dirty="0"/>
          </a:p>
          <a:p>
            <a:pPr algn="l"/>
            <a:r>
              <a:rPr lang="en-US" sz="2000" dirty="0"/>
              <a:t>Investigator Mark Razny		Investigator Ted Turner</a:t>
            </a:r>
          </a:p>
          <a:p>
            <a:pPr algn="l"/>
            <a:r>
              <a:rPr lang="en-US" sz="2000" dirty="0"/>
              <a:t>Investigator Tim Buffum		Investigator Shirley Mcnew</a:t>
            </a:r>
          </a:p>
          <a:p>
            <a:pPr algn="l"/>
            <a:r>
              <a:rPr lang="en-US" sz="2000" dirty="0"/>
              <a:t>Investigator Dan Richards		Investigator Mike Jennens</a:t>
            </a:r>
          </a:p>
          <a:p>
            <a:pPr algn="l"/>
            <a:endParaRPr lang="en-US" sz="2000" dirty="0"/>
          </a:p>
          <a:p>
            <a:pPr algn="l"/>
            <a:r>
              <a:rPr lang="en-US" sz="2000" dirty="0"/>
              <a:t>Outreach and Engagement (HMSAT)</a:t>
            </a:r>
          </a:p>
          <a:p>
            <a:pPr algn="l"/>
            <a:r>
              <a:rPr lang="en-US" sz="2000" dirty="0"/>
              <a:t>Neal Suchak (202) 839-0498; neal.Suchak@dot.gov</a:t>
            </a:r>
          </a:p>
          <a:p>
            <a:pPr algn="l"/>
            <a:endParaRPr lang="en-US" sz="2000" dirty="0"/>
          </a:p>
          <a:p>
            <a:pPr algn="l"/>
            <a:r>
              <a:rPr lang="en-US" sz="2000" dirty="0"/>
              <a:t>Central Region Office, Kansas City, MO (816) 329-3802</a:t>
            </a:r>
          </a:p>
          <a:p>
            <a:pPr algn="l"/>
            <a:endParaRPr lang="en-US" sz="2000" dirty="0"/>
          </a:p>
          <a:p>
            <a:pPr algn="l"/>
            <a:r>
              <a:rPr lang="en-US" sz="2000" dirty="0"/>
              <a:t>DOT Crisis Management Center: (202) 366-1863</a:t>
            </a:r>
          </a:p>
          <a:p>
            <a:pPr algn="l"/>
            <a:endParaRPr lang="en-US" sz="2000" dirty="0"/>
          </a:p>
          <a:p>
            <a:pPr lvl="1"/>
            <a:endParaRPr lang="en-US" dirty="0"/>
          </a:p>
          <a:p>
            <a:pPr lvl="1"/>
            <a:r>
              <a:rPr lang="en-US" dirty="0"/>
              <a:t> </a:t>
            </a:r>
          </a:p>
          <a:p>
            <a:pPr algn="l"/>
            <a:endParaRPr lang="en-US" sz="1600" b="1" dirty="0"/>
          </a:p>
          <a:p>
            <a:pPr lvl="1"/>
            <a:r>
              <a:rPr lang="en-US" sz="3200" i="1" dirty="0"/>
              <a:t> </a:t>
            </a:r>
          </a:p>
          <a:p>
            <a:pPr marL="742950" indent="-742950" algn="l">
              <a:buFont typeface="+mj-lt"/>
              <a:buAutoNum type="arabicPeriod"/>
            </a:pPr>
            <a:endParaRPr lang="en-US" sz="2400" dirty="0"/>
          </a:p>
        </p:txBody>
      </p:sp>
      <p:sp>
        <p:nvSpPr>
          <p:cNvPr id="6" name="Title 3"/>
          <p:cNvSpPr txBox="1">
            <a:spLocks/>
          </p:cNvSpPr>
          <p:nvPr/>
        </p:nvSpPr>
        <p:spPr>
          <a:xfrm>
            <a:off x="711820" y="457200"/>
            <a:ext cx="78486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Office of Hazardous Materials</a:t>
            </a:r>
          </a:p>
          <a:p>
            <a:r>
              <a:rPr lang="en-US" sz="3200" dirty="0"/>
              <a:t>Central Region Field Operations</a:t>
            </a:r>
          </a:p>
        </p:txBody>
      </p:sp>
    </p:spTree>
    <p:extLst>
      <p:ext uri="{BB962C8B-B14F-4D97-AF65-F5344CB8AC3E}">
        <p14:creationId xmlns:p14="http://schemas.microsoft.com/office/powerpoint/2010/main" val="99688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457201"/>
            <a:ext cx="7772400" cy="1828799"/>
          </a:xfrm>
          <a:prstGeom prst="rect">
            <a:avLst/>
          </a:prstGeom>
        </p:spPr>
        <p:txBody>
          <a:bodyPr>
            <a:normAutofit fontScale="90000"/>
          </a:bodyPr>
          <a:lstStyle/>
          <a:p>
            <a:r>
              <a:rPr lang="en-US" dirty="0"/>
              <a:t>Hazardous Materials</a:t>
            </a:r>
            <a:br>
              <a:rPr lang="en-US" dirty="0"/>
            </a:br>
            <a:r>
              <a:rPr lang="en-US" dirty="0"/>
              <a:t>Accident Investigation Team </a:t>
            </a:r>
            <a:br>
              <a:rPr lang="en-US" dirty="0"/>
            </a:br>
            <a:r>
              <a:rPr lang="en-US" dirty="0"/>
              <a:t>Pilot Program</a:t>
            </a:r>
            <a:br>
              <a:rPr lang="en-US" dirty="0"/>
            </a:br>
            <a:endParaRPr lang="en-US" dirty="0"/>
          </a:p>
        </p:txBody>
      </p:sp>
      <p:sp>
        <p:nvSpPr>
          <p:cNvPr id="3" name="Subtitle 2"/>
          <p:cNvSpPr>
            <a:spLocks noGrp="1"/>
          </p:cNvSpPr>
          <p:nvPr>
            <p:ph type="subTitle" idx="4294967295"/>
          </p:nvPr>
        </p:nvSpPr>
        <p:spPr>
          <a:xfrm>
            <a:off x="1371600" y="3886200"/>
            <a:ext cx="6400800" cy="1752600"/>
          </a:xfrm>
          <a:prstGeom prst="rect">
            <a:avLst/>
          </a:prstGeom>
        </p:spPr>
        <p:txBody>
          <a:bodyPr/>
          <a:lstStyle/>
          <a:p>
            <a:endParaRPr lang="en-US" dirty="0"/>
          </a:p>
          <a:p>
            <a:endParaRPr lang="en-US" dirty="0"/>
          </a:p>
          <a:p>
            <a:endParaRPr lang="en-US" dirty="0"/>
          </a:p>
          <a:p>
            <a:endParaRPr lang="en-US" dirty="0"/>
          </a:p>
        </p:txBody>
      </p:sp>
      <p:pic>
        <p:nvPicPr>
          <p:cNvPr id="1028" name="Picture 4" descr="Image result for lithium ion train explosion houston, t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619999" cy="308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7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733800"/>
            <a:ext cx="7772400" cy="2057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24</a:t>
            </a:fld>
            <a:endParaRPr lang="en-US" dirty="0"/>
          </a:p>
        </p:txBody>
      </p:sp>
      <p:sp>
        <p:nvSpPr>
          <p:cNvPr id="4" name="Title 3"/>
          <p:cNvSpPr txBox="1">
            <a:spLocks/>
          </p:cNvSpPr>
          <p:nvPr/>
        </p:nvSpPr>
        <p:spPr>
          <a:xfrm>
            <a:off x="685800" y="1447800"/>
            <a:ext cx="7772400" cy="43433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PHMSA’s Office of Hazardous Materials Safety initiated a root cause-based accident investigation pilot program to evaluate feasibility and viability of a full-time accident investigation team.</a:t>
            </a:r>
          </a:p>
          <a:p>
            <a:endParaRPr lang="en-US" sz="2000" dirty="0"/>
          </a:p>
          <a:p>
            <a:pPr algn="l"/>
            <a:r>
              <a:rPr lang="en-US" sz="2000" dirty="0"/>
              <a:t>The </a:t>
            </a:r>
            <a:r>
              <a:rPr lang="en-US" sz="2000" b="1" dirty="0"/>
              <a:t>Purpose</a:t>
            </a:r>
            <a:r>
              <a:rPr lang="en-US" sz="2000" dirty="0"/>
              <a:t> for the pilot program:</a:t>
            </a:r>
          </a:p>
          <a:p>
            <a:pPr lvl="1">
              <a:buFont typeface="Wingdings" panose="05000000000000000000" pitchFamily="2" charset="2"/>
              <a:buChar char="v"/>
            </a:pPr>
            <a:r>
              <a:rPr lang="en-US" sz="1650" dirty="0"/>
              <a:t>Become proactive instead of reactive towards accidents and their prevention</a:t>
            </a:r>
          </a:p>
          <a:p>
            <a:pPr lvl="1">
              <a:buFont typeface="Wingdings" panose="05000000000000000000" pitchFamily="2" charset="2"/>
              <a:buChar char="v"/>
            </a:pPr>
            <a:r>
              <a:rPr lang="en-US" sz="1650" dirty="0"/>
              <a:t>Make safety recommendations to deter future accidents</a:t>
            </a:r>
          </a:p>
          <a:p>
            <a:pPr lvl="1">
              <a:buFont typeface="Wingdings" panose="05000000000000000000" pitchFamily="2" charset="2"/>
              <a:buChar char="v"/>
            </a:pPr>
            <a:r>
              <a:rPr lang="en-US" sz="1650" dirty="0"/>
              <a:t>Track and respond quickly to emerging trends</a:t>
            </a:r>
          </a:p>
          <a:p>
            <a:pPr lvl="1">
              <a:buFont typeface="Wingdings" panose="05000000000000000000" pitchFamily="2" charset="2"/>
              <a:buChar char="v"/>
            </a:pPr>
            <a:r>
              <a:rPr lang="en-US" sz="1650" dirty="0"/>
              <a:t>Establish specialized and recurrent root cause training for investigators </a:t>
            </a:r>
          </a:p>
          <a:p>
            <a:pPr lvl="1"/>
            <a:r>
              <a:rPr lang="en-US" dirty="0"/>
              <a:t> </a:t>
            </a:r>
          </a:p>
          <a:p>
            <a:pPr algn="l"/>
            <a:endParaRPr lang="en-US" sz="1600" b="1" dirty="0"/>
          </a:p>
          <a:p>
            <a:pPr lvl="1"/>
            <a:r>
              <a:rPr lang="en-US" sz="3200" i="1" dirty="0"/>
              <a:t> </a:t>
            </a:r>
          </a:p>
          <a:p>
            <a:pPr marL="742950" indent="-742950" algn="l">
              <a:buFont typeface="+mj-lt"/>
              <a:buAutoNum type="arabicPeriod"/>
            </a:pPr>
            <a:endParaRPr lang="en-US" sz="2400" dirty="0"/>
          </a:p>
        </p:txBody>
      </p:sp>
      <p:sp>
        <p:nvSpPr>
          <p:cNvPr id="6" name="Title 3"/>
          <p:cNvSpPr txBox="1">
            <a:spLocks/>
          </p:cNvSpPr>
          <p:nvPr/>
        </p:nvSpPr>
        <p:spPr>
          <a:xfrm>
            <a:off x="762000" y="457201"/>
            <a:ext cx="7848600" cy="8381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Background</a:t>
            </a:r>
          </a:p>
        </p:txBody>
      </p:sp>
    </p:spTree>
    <p:extLst>
      <p:ext uri="{BB962C8B-B14F-4D97-AF65-F5344CB8AC3E}">
        <p14:creationId xmlns:p14="http://schemas.microsoft.com/office/powerpoint/2010/main" val="64419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FC30EC-71E3-4D62-BF70-AE858D1CBFE7}"/>
              </a:ext>
            </a:extLst>
          </p:cNvPr>
          <p:cNvSpPr>
            <a:spLocks noGrp="1"/>
          </p:cNvSpPr>
          <p:nvPr>
            <p:ph type="sldNum" sz="quarter" idx="12"/>
          </p:nvPr>
        </p:nvSpPr>
        <p:spPr/>
        <p:txBody>
          <a:bodyPr/>
          <a:lstStyle/>
          <a:p>
            <a:pPr>
              <a:defRPr/>
            </a:pPr>
            <a:fld id="{A37B69A5-BA6F-4BB5-A40A-0EC1B5725BB6}" type="slidenum">
              <a:rPr lang="en-US" smtClean="0"/>
              <a:pPr>
                <a:defRPr/>
              </a:pPr>
              <a:t>25</a:t>
            </a:fld>
            <a:endParaRPr lang="en-US" dirty="0"/>
          </a:p>
        </p:txBody>
      </p:sp>
      <p:sp>
        <p:nvSpPr>
          <p:cNvPr id="3" name="Title 3">
            <a:extLst>
              <a:ext uri="{FF2B5EF4-FFF2-40B4-BE49-F238E27FC236}">
                <a16:creationId xmlns:a16="http://schemas.microsoft.com/office/drawing/2014/main" id="{E496FC55-0FEA-4FD8-B6CE-C7CEB5D1BD0C}"/>
              </a:ext>
            </a:extLst>
          </p:cNvPr>
          <p:cNvSpPr txBox="1">
            <a:spLocks/>
          </p:cNvSpPr>
          <p:nvPr/>
        </p:nvSpPr>
        <p:spPr>
          <a:xfrm>
            <a:off x="762000" y="457201"/>
            <a:ext cx="7848600" cy="8381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Objectives</a:t>
            </a:r>
          </a:p>
        </p:txBody>
      </p:sp>
      <p:sp>
        <p:nvSpPr>
          <p:cNvPr id="4" name="Title 3">
            <a:extLst>
              <a:ext uri="{FF2B5EF4-FFF2-40B4-BE49-F238E27FC236}">
                <a16:creationId xmlns:a16="http://schemas.microsoft.com/office/drawing/2014/main" id="{552C9848-652D-4BD1-8E18-B140E0D5F60D}"/>
              </a:ext>
            </a:extLst>
          </p:cNvPr>
          <p:cNvSpPr txBox="1">
            <a:spLocks/>
          </p:cNvSpPr>
          <p:nvPr/>
        </p:nvSpPr>
        <p:spPr>
          <a:xfrm>
            <a:off x="457200" y="1295400"/>
            <a:ext cx="8001000" cy="44957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Wingdings" panose="05000000000000000000" pitchFamily="2" charset="2"/>
              <a:buChar char="Ø"/>
            </a:pPr>
            <a:r>
              <a:rPr lang="en-US" sz="2000" dirty="0"/>
              <a:t>Improving accuracy &amp; relevance of PHMSA data collection efforts</a:t>
            </a:r>
          </a:p>
          <a:p>
            <a:pPr marL="342900" lvl="0" indent="-342900" algn="l">
              <a:buFont typeface="Wingdings" panose="05000000000000000000" pitchFamily="2" charset="2"/>
              <a:buChar char="Ø"/>
            </a:pPr>
            <a:endParaRPr lang="en-US" sz="2000" dirty="0"/>
          </a:p>
          <a:p>
            <a:pPr marL="342900" lvl="0" indent="-342900" algn="l">
              <a:buFont typeface="Wingdings" panose="05000000000000000000" pitchFamily="2" charset="2"/>
              <a:buChar char="Ø"/>
            </a:pPr>
            <a:r>
              <a:rPr lang="en-US" sz="2000" dirty="0"/>
              <a:t>Identifying emerging risks &amp; recommending agency action (outreach &amp; engagement, rulemaking, </a:t>
            </a:r>
            <a:r>
              <a:rPr lang="en-US" sz="2000" dirty="0" err="1"/>
              <a:t>etc</a:t>
            </a:r>
            <a:r>
              <a:rPr lang="en-US" sz="2000" dirty="0"/>
              <a:t>)</a:t>
            </a:r>
          </a:p>
          <a:p>
            <a:pPr marL="342900" lvl="0" indent="-342900" algn="l">
              <a:buFont typeface="Wingdings" panose="05000000000000000000" pitchFamily="2" charset="2"/>
              <a:buChar char="Ø"/>
            </a:pPr>
            <a:endParaRPr lang="en-US" sz="2000" dirty="0"/>
          </a:p>
          <a:p>
            <a:pPr marL="342900" lvl="0" indent="-342900" algn="l">
              <a:buFont typeface="Wingdings" panose="05000000000000000000" pitchFamily="2" charset="2"/>
              <a:buChar char="Ø"/>
            </a:pPr>
            <a:r>
              <a:rPr lang="en-US" sz="2000" dirty="0"/>
              <a:t>Developing safety recommendations</a:t>
            </a:r>
          </a:p>
          <a:p>
            <a:pPr marL="342900" lvl="0" indent="-342900" algn="l">
              <a:buFont typeface="Wingdings" panose="05000000000000000000" pitchFamily="2" charset="2"/>
              <a:buChar char="Ø"/>
            </a:pPr>
            <a:endParaRPr lang="en-US" sz="2000" dirty="0"/>
          </a:p>
          <a:p>
            <a:pPr marL="342900" lvl="0" indent="-342900" algn="l">
              <a:buFont typeface="Wingdings" panose="05000000000000000000" pitchFamily="2" charset="2"/>
              <a:buChar char="Ø"/>
            </a:pPr>
            <a:r>
              <a:rPr lang="en-US" sz="2000" dirty="0"/>
              <a:t>Establishing root case-based accident training curriculum</a:t>
            </a:r>
          </a:p>
          <a:p>
            <a:pPr marL="342900" lvl="0" indent="-342900" algn="l">
              <a:buFont typeface="Wingdings" panose="05000000000000000000" pitchFamily="2" charset="2"/>
              <a:buChar char="Ø"/>
            </a:pPr>
            <a:endParaRPr lang="en-US" sz="2000" dirty="0"/>
          </a:p>
          <a:p>
            <a:pPr marL="342900" lvl="0" indent="-342900" algn="l">
              <a:buFont typeface="Wingdings" panose="05000000000000000000" pitchFamily="2" charset="2"/>
              <a:buChar char="Ø"/>
            </a:pPr>
            <a:r>
              <a:rPr lang="en-US" sz="2000" dirty="0"/>
              <a:t>Enhancing risk-analysis through data-driven, innovative tracking of emerging trends and near misses</a:t>
            </a:r>
          </a:p>
          <a:p>
            <a:pPr marL="342900" lvl="0" indent="-342900" algn="l">
              <a:buFont typeface="Wingdings" panose="05000000000000000000" pitchFamily="2" charset="2"/>
              <a:buChar char="Ø"/>
            </a:pPr>
            <a:endParaRPr lang="en-US" sz="2000" dirty="0"/>
          </a:p>
          <a:p>
            <a:pPr marL="342900" lvl="0" indent="-342900" algn="l">
              <a:buFont typeface="Wingdings" panose="05000000000000000000" pitchFamily="2" charset="2"/>
              <a:buChar char="Ø"/>
            </a:pPr>
            <a:r>
              <a:rPr lang="en-US" sz="2000" dirty="0"/>
              <a:t>Sharing accident data recommendations &amp; lessons learned with internal &amp; external stakeholders, including DOT modal partners</a:t>
            </a:r>
          </a:p>
        </p:txBody>
      </p:sp>
    </p:spTree>
    <p:extLst>
      <p:ext uri="{BB962C8B-B14F-4D97-AF65-F5344CB8AC3E}">
        <p14:creationId xmlns:p14="http://schemas.microsoft.com/office/powerpoint/2010/main" val="77556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733800"/>
            <a:ext cx="7772400" cy="2057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26</a:t>
            </a:fld>
            <a:endParaRPr lang="en-US" dirty="0"/>
          </a:p>
        </p:txBody>
      </p:sp>
      <p:sp>
        <p:nvSpPr>
          <p:cNvPr id="4" name="Title 3"/>
          <p:cNvSpPr txBox="1">
            <a:spLocks/>
          </p:cNvSpPr>
          <p:nvPr/>
        </p:nvSpPr>
        <p:spPr>
          <a:xfrm>
            <a:off x="685800" y="1066800"/>
            <a:ext cx="7772400" cy="47243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l">
              <a:buFont typeface="Wingdings" panose="05000000000000000000" pitchFamily="2" charset="2"/>
              <a:buChar char="Ø"/>
            </a:pPr>
            <a:r>
              <a:rPr lang="en-US" sz="2400" dirty="0"/>
              <a:t>Advancing quality of investigations by strengthening full-time investigator expertise through comprehensive root cause analysis training</a:t>
            </a:r>
          </a:p>
          <a:p>
            <a:pPr marL="457200" lvl="0" indent="-457200" algn="l">
              <a:buFont typeface="Wingdings" panose="05000000000000000000" pitchFamily="2" charset="2"/>
              <a:buChar char="Ø"/>
            </a:pPr>
            <a:endParaRPr lang="en-US" sz="2400" dirty="0"/>
          </a:p>
          <a:p>
            <a:pPr marL="457200" lvl="0" indent="-457200" algn="l">
              <a:buFont typeface="Wingdings" panose="05000000000000000000" pitchFamily="2" charset="2"/>
              <a:buChar char="Ø"/>
            </a:pPr>
            <a:r>
              <a:rPr lang="en-US" sz="2400" dirty="0"/>
              <a:t>Determining robust standardized processes to improve data collection, analysis &amp; validation</a:t>
            </a:r>
          </a:p>
          <a:p>
            <a:pPr marL="457200" lvl="0" indent="-457200" algn="l">
              <a:buFont typeface="Wingdings" panose="05000000000000000000" pitchFamily="2" charset="2"/>
              <a:buChar char="Ø"/>
            </a:pPr>
            <a:endParaRPr lang="en-US" sz="2400" dirty="0"/>
          </a:p>
          <a:p>
            <a:pPr marL="457200" lvl="0" indent="-457200" algn="l">
              <a:buFont typeface="Wingdings" panose="05000000000000000000" pitchFamily="2" charset="2"/>
              <a:buChar char="Ø"/>
            </a:pPr>
            <a:r>
              <a:rPr lang="en-US" sz="2400" dirty="0"/>
              <a:t>Strengthening stakeholder outreach efforts &amp; partnerships (OHMS, DOT modal partners, external stakeholders)</a:t>
            </a:r>
          </a:p>
          <a:p>
            <a:pPr marL="742950" lvl="1" indent="-285750">
              <a:buFont typeface="Wingdings" panose="05000000000000000000" pitchFamily="2" charset="2"/>
              <a:buChar char="Ø"/>
            </a:pPr>
            <a:endParaRPr lang="en-US" sz="1600" i="1" dirty="0"/>
          </a:p>
          <a:p>
            <a:pPr marL="742950" indent="-742950" algn="l">
              <a:buFont typeface="Wingdings" panose="05000000000000000000" pitchFamily="2" charset="2"/>
              <a:buChar char="Ø"/>
            </a:pPr>
            <a:endParaRPr lang="en-US" sz="1200" dirty="0"/>
          </a:p>
        </p:txBody>
      </p:sp>
      <p:sp>
        <p:nvSpPr>
          <p:cNvPr id="6" name="Title 3"/>
          <p:cNvSpPr txBox="1">
            <a:spLocks/>
          </p:cNvSpPr>
          <p:nvPr/>
        </p:nvSpPr>
        <p:spPr>
          <a:xfrm>
            <a:off x="762000" y="457201"/>
            <a:ext cx="7848600" cy="8381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Pilot Benefits</a:t>
            </a:r>
          </a:p>
        </p:txBody>
      </p:sp>
    </p:spTree>
    <p:extLst>
      <p:ext uri="{BB962C8B-B14F-4D97-AF65-F5344CB8AC3E}">
        <p14:creationId xmlns:p14="http://schemas.microsoft.com/office/powerpoint/2010/main" val="2721210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6443"/>
            <a:ext cx="9144000" cy="5791200"/>
          </a:xfrm>
        </p:spPr>
        <p:txBody>
          <a:bodyPr>
            <a:normAutofit fontScale="90000"/>
          </a:bodyPr>
          <a:lstStyle/>
          <a:p>
            <a:pPr lvl="1" algn="ctr"/>
            <a:r>
              <a:rPr lang="en-US" sz="4800" dirty="0">
                <a:latin typeface="+mn-lt"/>
              </a:rPr>
              <a:t>PHMSA</a:t>
            </a:r>
            <a:r>
              <a:rPr lang="en-US" sz="3600" dirty="0">
                <a:latin typeface="+mn-lt"/>
              </a:rPr>
              <a:t> </a:t>
            </a:r>
            <a:br>
              <a:rPr lang="en-US" sz="3600" dirty="0">
                <a:latin typeface="+mn-lt"/>
              </a:rPr>
            </a:br>
            <a:r>
              <a:rPr lang="en-US" sz="3600" dirty="0">
                <a:latin typeface="+mn-lt"/>
              </a:rPr>
              <a:t>Emergency Contact Information</a:t>
            </a:r>
            <a:br>
              <a:rPr lang="en-US" sz="3600" dirty="0">
                <a:latin typeface="+mn-lt"/>
              </a:rPr>
            </a:br>
            <a:br>
              <a:rPr lang="en-US" sz="3600" dirty="0">
                <a:latin typeface="+mn-lt"/>
              </a:rPr>
            </a:br>
            <a:r>
              <a:rPr lang="en-US" sz="3200" b="1" dirty="0"/>
              <a:t>NPIC toll-free: (888) 719-9033</a:t>
            </a:r>
            <a:br>
              <a:rPr lang="en-US" sz="3200" b="1" dirty="0"/>
            </a:br>
            <a:br>
              <a:rPr lang="fr-FR" sz="3200" b="1" dirty="0"/>
            </a:br>
            <a:r>
              <a:rPr lang="fr-FR" sz="3200" b="1" dirty="0">
                <a:hlinkClick r:id="rId2"/>
              </a:rPr>
              <a:t>PHMSAAccidentInvestigationDivision@dot.gov</a:t>
            </a:r>
            <a:br>
              <a:rPr lang="fr-FR" sz="3200" b="1" dirty="0"/>
            </a:br>
            <a:br>
              <a:rPr lang="fr-FR" sz="3200" b="1" dirty="0"/>
            </a:br>
            <a:r>
              <a:rPr lang="fr-FR" sz="3200" b="1" dirty="0"/>
              <a:t>DOT Crisis Management Center (202) 366-1863</a:t>
            </a:r>
            <a:br>
              <a:rPr lang="fr-FR" sz="3200" b="1" dirty="0"/>
            </a:br>
            <a:br>
              <a:rPr lang="en-US" sz="3600" dirty="0">
                <a:latin typeface="+mn-lt"/>
              </a:rPr>
            </a:br>
            <a:r>
              <a:rPr lang="en-US" sz="3100" dirty="0"/>
              <a:t>Investigate – Analyze – Prevent</a:t>
            </a:r>
            <a:endParaRPr lang="en-US" dirty="0">
              <a:latin typeface="Georgia" panose="02040502050405020303" pitchFamily="18" charset="0"/>
            </a:endParaRPr>
          </a:p>
        </p:txBody>
      </p:sp>
    </p:spTree>
    <p:extLst>
      <p:ext uri="{BB962C8B-B14F-4D97-AF65-F5344CB8AC3E}">
        <p14:creationId xmlns:p14="http://schemas.microsoft.com/office/powerpoint/2010/main" val="29714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553"/>
            <a:ext cx="9144000" cy="1143000"/>
          </a:xfrm>
        </p:spPr>
        <p:txBody>
          <a:bodyPr>
            <a:normAutofit/>
          </a:bodyPr>
          <a:lstStyle/>
          <a:p>
            <a:endParaRPr lang="en-US" sz="3600" dirty="0"/>
          </a:p>
        </p:txBody>
      </p:sp>
      <p:sp>
        <p:nvSpPr>
          <p:cNvPr id="4" name="Content Placeholder 3"/>
          <p:cNvSpPr>
            <a:spLocks noGrp="1"/>
          </p:cNvSpPr>
          <p:nvPr>
            <p:ph idx="1"/>
          </p:nvPr>
        </p:nvSpPr>
        <p:spPr/>
        <p:txBody>
          <a:bodyPr>
            <a:normAutofit fontScale="62500" lnSpcReduction="20000"/>
          </a:bodyPr>
          <a:lstStyle/>
          <a:p>
            <a:endParaRPr lang="en-US" b="1" dirty="0"/>
          </a:p>
          <a:p>
            <a:r>
              <a:rPr lang="en-US" b="1" dirty="0"/>
              <a:t>National Highway Traffic Safety Administration (NHTSA)</a:t>
            </a:r>
            <a:endParaRPr lang="en-US" dirty="0"/>
          </a:p>
          <a:p>
            <a:r>
              <a:rPr lang="en-US" b="1" dirty="0"/>
              <a:t>Federal Aviation Administration (FAA)</a:t>
            </a:r>
          </a:p>
          <a:p>
            <a:r>
              <a:rPr lang="en-US" b="1" dirty="0"/>
              <a:t>Office of Inspector General (OIG)</a:t>
            </a:r>
          </a:p>
          <a:p>
            <a:r>
              <a:rPr lang="en-US" b="1" dirty="0"/>
              <a:t>Federal Highway Administration (FHWA)</a:t>
            </a:r>
          </a:p>
          <a:p>
            <a:r>
              <a:rPr lang="en-US" b="1" dirty="0"/>
              <a:t>Federal Motor Carrier Safety Administration (FMCSA)</a:t>
            </a:r>
          </a:p>
          <a:p>
            <a:r>
              <a:rPr lang="en-US" b="1" dirty="0"/>
              <a:t>Federal Railroad Administration (FRA)</a:t>
            </a:r>
          </a:p>
          <a:p>
            <a:r>
              <a:rPr lang="en-US" b="1" dirty="0"/>
              <a:t>Saint Lawrence Seaway Development Corporation (SLSDC)</a:t>
            </a:r>
          </a:p>
          <a:p>
            <a:r>
              <a:rPr lang="en-US" b="1" dirty="0"/>
              <a:t>Federal Transit Administration (FTA)</a:t>
            </a:r>
          </a:p>
          <a:p>
            <a:r>
              <a:rPr lang="en-US" b="1" dirty="0"/>
              <a:t>Maritime Administration (MARAD)</a:t>
            </a:r>
          </a:p>
          <a:p>
            <a:endParaRPr lang="en-US" b="1" dirty="0"/>
          </a:p>
          <a:p>
            <a:r>
              <a:rPr lang="en-US" b="1" dirty="0"/>
              <a:t>Pipeline and Hazardous Materials Safety Administration (PHMSA)</a:t>
            </a:r>
          </a:p>
          <a:p>
            <a:pPr lvl="1"/>
            <a:r>
              <a:rPr lang="en-US" b="1" dirty="0"/>
              <a:t>Office of Hazardous Materials</a:t>
            </a:r>
          </a:p>
          <a:p>
            <a:pPr lvl="1"/>
            <a:r>
              <a:rPr lang="en-US" b="1" dirty="0"/>
              <a:t>Office of Pipeline Safety</a:t>
            </a:r>
            <a:endParaRPr lang="en-US" dirty="0"/>
          </a:p>
        </p:txBody>
      </p:sp>
      <p:sp>
        <p:nvSpPr>
          <p:cNvPr id="5" name="Rounded Rectangle 43"/>
          <p:cNvSpPr/>
          <p:nvPr/>
        </p:nvSpPr>
        <p:spPr>
          <a:xfrm>
            <a:off x="152400" y="75703"/>
            <a:ext cx="8839200" cy="1028700"/>
          </a:xfrm>
          <a:prstGeom prst="roundRect">
            <a:avLst/>
          </a:prstGeom>
          <a:solidFill>
            <a:srgbClr val="003366"/>
          </a:solidFill>
          <a:ln>
            <a:solidFill>
              <a:schemeClr val="tx1"/>
            </a:solidFill>
          </a:ln>
          <a:effectLst/>
          <a:scene3d>
            <a:camera prst="orthographicFront"/>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a:solidFill>
                  <a:schemeClr val="bg1"/>
                </a:solidFill>
                <a:latin typeface="Arial" pitchFamily="34" charset="0"/>
              </a:rPr>
              <a:t>Who is the U. S. Department of Transportation (DOT)</a:t>
            </a:r>
            <a:endParaRPr lang="en-US" sz="2000" b="1" dirty="0">
              <a:solidFill>
                <a:schemeClr val="bg1"/>
              </a:solidFill>
            </a:endParaRPr>
          </a:p>
        </p:txBody>
      </p:sp>
    </p:spTree>
    <p:extLst>
      <p:ext uri="{BB962C8B-B14F-4D97-AF65-F5344CB8AC3E}">
        <p14:creationId xmlns:p14="http://schemas.microsoft.com/office/powerpoint/2010/main" val="72457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53"/>
            <a:ext cx="8229600" cy="743447"/>
          </a:xfrm>
        </p:spPr>
        <p:txBody>
          <a:bodyPr>
            <a:normAutofit/>
          </a:bodyPr>
          <a:lstStyle/>
          <a:p>
            <a:r>
              <a:rPr lang="en-US" sz="3600" dirty="0"/>
              <a:t>PHMSA (OPS) Pipeline role</a:t>
            </a:r>
          </a:p>
        </p:txBody>
      </p:sp>
      <p:sp>
        <p:nvSpPr>
          <p:cNvPr id="3" name="Content Placeholder 2"/>
          <p:cNvSpPr>
            <a:spLocks noGrp="1"/>
          </p:cNvSpPr>
          <p:nvPr>
            <p:ph idx="1"/>
          </p:nvPr>
        </p:nvSpPr>
        <p:spPr>
          <a:xfrm>
            <a:off x="304800" y="762000"/>
            <a:ext cx="8382000" cy="4940093"/>
          </a:xfrm>
        </p:spPr>
        <p:txBody>
          <a:bodyPr>
            <a:normAutofit/>
          </a:bodyPr>
          <a:lstStyle/>
          <a:p>
            <a:r>
              <a:rPr lang="en-US" dirty="0"/>
              <a:t>PHMSA does not have response authority</a:t>
            </a:r>
          </a:p>
          <a:p>
            <a:r>
              <a:rPr lang="en-US" dirty="0"/>
              <a:t>Regulates interstate pipelines</a:t>
            </a:r>
          </a:p>
          <a:p>
            <a:pPr lvl="1"/>
            <a:r>
              <a:rPr lang="en-US" dirty="0"/>
              <a:t>Natural Gas </a:t>
            </a:r>
          </a:p>
          <a:p>
            <a:pPr lvl="1"/>
            <a:r>
              <a:rPr lang="en-US" dirty="0"/>
              <a:t>Hydrocarbons</a:t>
            </a:r>
          </a:p>
          <a:p>
            <a:pPr lvl="1"/>
            <a:r>
              <a:rPr lang="en-US" dirty="0"/>
              <a:t>Ammonia</a:t>
            </a:r>
          </a:p>
          <a:p>
            <a:pPr lvl="1"/>
            <a:r>
              <a:rPr lang="en-US" dirty="0"/>
              <a:t>Carbon Dioxide</a:t>
            </a:r>
          </a:p>
          <a:p>
            <a:pPr lvl="1"/>
            <a:r>
              <a:rPr lang="en-US" dirty="0"/>
              <a:t>And more</a:t>
            </a:r>
          </a:p>
          <a:p>
            <a:pPr marL="457200"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45856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53"/>
            <a:ext cx="8229600" cy="362447"/>
          </a:xfrm>
        </p:spPr>
        <p:txBody>
          <a:bodyPr>
            <a:noAutofit/>
          </a:bodyPr>
          <a:lstStyle/>
          <a:p>
            <a:r>
              <a:rPr lang="en-US" sz="2800" dirty="0"/>
              <a:t>US DOT Regulated Pipelines in RRT 5</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2"/>
          <a:srcRect l="67465" t="29743" r="16573" b="8652"/>
          <a:stretch/>
        </p:blipFill>
        <p:spPr>
          <a:xfrm>
            <a:off x="1981199" y="381000"/>
            <a:ext cx="5126775" cy="5562600"/>
          </a:xfrm>
          <a:prstGeom prst="rect">
            <a:avLst/>
          </a:prstGeom>
        </p:spPr>
      </p:pic>
    </p:spTree>
    <p:extLst>
      <p:ext uri="{BB962C8B-B14F-4D97-AF65-F5344CB8AC3E}">
        <p14:creationId xmlns:p14="http://schemas.microsoft.com/office/powerpoint/2010/main" val="20400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553"/>
            <a:ext cx="7772400" cy="591047"/>
          </a:xfrm>
        </p:spPr>
        <p:txBody>
          <a:bodyPr>
            <a:normAutofit fontScale="90000"/>
          </a:bodyPr>
          <a:lstStyle/>
          <a:p>
            <a:r>
              <a:rPr lang="en-US" dirty="0"/>
              <a:t>PHMSA Reporting requirements</a:t>
            </a:r>
          </a:p>
        </p:txBody>
      </p:sp>
      <p:sp>
        <p:nvSpPr>
          <p:cNvPr id="3" name="Content Placeholder 2"/>
          <p:cNvSpPr>
            <a:spLocks noGrp="1"/>
          </p:cNvSpPr>
          <p:nvPr>
            <p:ph idx="1"/>
          </p:nvPr>
        </p:nvSpPr>
        <p:spPr>
          <a:xfrm>
            <a:off x="0" y="838200"/>
            <a:ext cx="9144000" cy="5181600"/>
          </a:xfrm>
        </p:spPr>
        <p:txBody>
          <a:bodyPr>
            <a:normAutofit fontScale="70000" lnSpcReduction="20000"/>
          </a:bodyPr>
          <a:lstStyle/>
          <a:p>
            <a:r>
              <a:rPr lang="en-US" dirty="0"/>
              <a:t>PHMSA has NRC reporting requirements for pipeline systems</a:t>
            </a:r>
          </a:p>
          <a:p>
            <a:pPr lvl="1"/>
            <a:r>
              <a:rPr lang="en-US" dirty="0"/>
              <a:t>Initial (within earliest practical moment following discovery but no later than 1 hour</a:t>
            </a:r>
          </a:p>
          <a:p>
            <a:pPr lvl="2"/>
            <a:endParaRPr lang="en-US" dirty="0"/>
          </a:p>
          <a:p>
            <a:pPr lvl="2"/>
            <a:r>
              <a:rPr lang="en-US" dirty="0"/>
              <a:t>Gas</a:t>
            </a:r>
          </a:p>
          <a:p>
            <a:pPr lvl="3"/>
            <a:r>
              <a:rPr lang="en-US" dirty="0"/>
              <a:t>An event involving a release of gas</a:t>
            </a:r>
          </a:p>
          <a:p>
            <a:pPr lvl="4"/>
            <a:r>
              <a:rPr lang="en-US" dirty="0"/>
              <a:t>A death, or personal injury necessitating in-patient hospitalization</a:t>
            </a:r>
          </a:p>
          <a:p>
            <a:pPr lvl="4"/>
            <a:r>
              <a:rPr lang="en-US" dirty="0"/>
              <a:t>Greater than $50,000 estimated property damage</a:t>
            </a:r>
          </a:p>
          <a:p>
            <a:pPr lvl="4"/>
            <a:r>
              <a:rPr lang="en-US" dirty="0"/>
              <a:t>Unintentional estimated gas loss of 3 million cubic feet or more</a:t>
            </a:r>
          </a:p>
          <a:p>
            <a:pPr lvl="3"/>
            <a:r>
              <a:rPr lang="en-US" dirty="0"/>
              <a:t>An event that results in an emergency shutdown of an LNG facility or natural gas storage facility</a:t>
            </a:r>
          </a:p>
          <a:p>
            <a:pPr lvl="3"/>
            <a:r>
              <a:rPr lang="en-US" dirty="0"/>
              <a:t>An event that is characterized as significant by operator</a:t>
            </a:r>
          </a:p>
          <a:p>
            <a:pPr lvl="2"/>
            <a:r>
              <a:rPr lang="en-US" dirty="0"/>
              <a:t>Hazardous Liquids</a:t>
            </a:r>
          </a:p>
          <a:p>
            <a:pPr lvl="3"/>
            <a:r>
              <a:rPr lang="en-US" dirty="0"/>
              <a:t>An event involving the release of a liquid </a:t>
            </a:r>
          </a:p>
          <a:p>
            <a:pPr lvl="4"/>
            <a:r>
              <a:rPr lang="en-US" dirty="0"/>
              <a:t>A death, or personal injury necessitating in-patient hospitalization</a:t>
            </a:r>
          </a:p>
          <a:p>
            <a:pPr lvl="4"/>
            <a:r>
              <a:rPr lang="en-US" dirty="0"/>
              <a:t>Incident involved a fire or explosion</a:t>
            </a:r>
          </a:p>
          <a:p>
            <a:pPr lvl="4"/>
            <a:r>
              <a:rPr lang="en-US" dirty="0"/>
              <a:t>Greater than $50,000 property damage including the cost of the cleanup, value of product</a:t>
            </a:r>
          </a:p>
          <a:p>
            <a:pPr lvl="4"/>
            <a:r>
              <a:rPr lang="en-US" dirty="0"/>
              <a:t>Resulted in pollution of any stream, river, lake, reservoir or similar body of water</a:t>
            </a:r>
          </a:p>
          <a:p>
            <a:pPr lvl="4"/>
            <a:r>
              <a:rPr lang="en-US" dirty="0"/>
              <a:t>An event that is characterized as significant by operator</a:t>
            </a:r>
          </a:p>
          <a:p>
            <a:pPr lvl="1"/>
            <a:r>
              <a:rPr lang="en-US" dirty="0"/>
              <a:t>48-hour </a:t>
            </a:r>
          </a:p>
          <a:p>
            <a:pPr lvl="2"/>
            <a:r>
              <a:rPr lang="en-US" dirty="0"/>
              <a:t>Must provide an update to confirm/revise initial information reported.</a:t>
            </a:r>
          </a:p>
          <a:p>
            <a:endParaRPr lang="en-US" dirty="0"/>
          </a:p>
        </p:txBody>
      </p:sp>
    </p:spTree>
    <p:extLst>
      <p:ext uri="{BB962C8B-B14F-4D97-AF65-F5344CB8AC3E}">
        <p14:creationId xmlns:p14="http://schemas.microsoft.com/office/powerpoint/2010/main" val="344036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53"/>
            <a:ext cx="8229600" cy="667247"/>
          </a:xfrm>
        </p:spPr>
        <p:txBody>
          <a:bodyPr>
            <a:normAutofit fontScale="90000"/>
          </a:bodyPr>
          <a:lstStyle/>
          <a:p>
            <a:r>
              <a:rPr lang="en-US" dirty="0"/>
              <a:t>Available PHMSA OPS resources</a:t>
            </a:r>
          </a:p>
        </p:txBody>
      </p:sp>
      <p:sp>
        <p:nvSpPr>
          <p:cNvPr id="3" name="Content Placeholder 2"/>
          <p:cNvSpPr>
            <a:spLocks noGrp="1"/>
          </p:cNvSpPr>
          <p:nvPr>
            <p:ph idx="1"/>
          </p:nvPr>
        </p:nvSpPr>
        <p:spPr/>
        <p:txBody>
          <a:bodyPr>
            <a:normAutofit fontScale="85000" lnSpcReduction="20000"/>
          </a:bodyPr>
          <a:lstStyle/>
          <a:p>
            <a:r>
              <a:rPr lang="en-US" dirty="0"/>
              <a:t>Have agreements and partners with States to implement rules</a:t>
            </a:r>
          </a:p>
          <a:p>
            <a:r>
              <a:rPr lang="en-US" dirty="0"/>
              <a:t>PHMSA has PREP guidelines</a:t>
            </a:r>
          </a:p>
          <a:p>
            <a:r>
              <a:rPr lang="en-US" dirty="0"/>
              <a:t>PHMSA regulates pipeline operators readiness and response effectiveness</a:t>
            </a:r>
          </a:p>
          <a:p>
            <a:r>
              <a:rPr lang="en-US" dirty="0"/>
              <a:t>PHMSA has FRP repository for pipelines</a:t>
            </a:r>
          </a:p>
          <a:p>
            <a:pPr lvl="1"/>
            <a:r>
              <a:rPr lang="en-US" dirty="0"/>
              <a:t>Often fixed facilities are also regulated by EPA and/or USCG</a:t>
            </a:r>
          </a:p>
          <a:p>
            <a:pPr lvl="1"/>
            <a:r>
              <a:rPr lang="en-US" dirty="0"/>
              <a:t>Available to OSCs by request</a:t>
            </a:r>
          </a:p>
          <a:p>
            <a:r>
              <a:rPr lang="en-US" dirty="0"/>
              <a:t>Made up of primarily field staff</a:t>
            </a:r>
          </a:p>
          <a:p>
            <a:pPr lvl="1"/>
            <a:r>
              <a:rPr lang="en-US" dirty="0"/>
              <a:t>Highly technical </a:t>
            </a:r>
          </a:p>
          <a:p>
            <a:pPr lvl="1"/>
            <a:r>
              <a:rPr lang="en-US" dirty="0"/>
              <a:t>Engineers and Transportation Specialist </a:t>
            </a:r>
          </a:p>
          <a:p>
            <a:endParaRPr lang="en-US" dirty="0"/>
          </a:p>
        </p:txBody>
      </p:sp>
    </p:spTree>
    <p:extLst>
      <p:ext uri="{BB962C8B-B14F-4D97-AF65-F5344CB8AC3E}">
        <p14:creationId xmlns:p14="http://schemas.microsoft.com/office/powerpoint/2010/main" val="373690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791200"/>
          </a:xfrm>
        </p:spPr>
        <p:txBody>
          <a:bodyPr>
            <a:normAutofit fontScale="90000"/>
          </a:bodyPr>
          <a:lstStyle/>
          <a:p>
            <a:r>
              <a:rPr lang="en-US" sz="6000" dirty="0">
                <a:latin typeface="+mn-lt"/>
              </a:rPr>
              <a:t>PHMSA</a:t>
            </a:r>
            <a:r>
              <a:rPr lang="en-US" dirty="0">
                <a:latin typeface="+mn-lt"/>
              </a:rPr>
              <a:t> </a:t>
            </a:r>
            <a:br>
              <a:rPr lang="en-US" dirty="0">
                <a:latin typeface="+mn-lt"/>
              </a:rPr>
            </a:br>
            <a:br>
              <a:rPr lang="en-US" dirty="0">
                <a:latin typeface="+mn-lt"/>
              </a:rPr>
            </a:br>
            <a:r>
              <a:rPr lang="en-US" dirty="0">
                <a:latin typeface="+mn-lt"/>
              </a:rPr>
              <a:t>Accident Investigation Division</a:t>
            </a:r>
            <a:br>
              <a:rPr lang="en-US" dirty="0">
                <a:latin typeface="+mn-lt"/>
              </a:rPr>
            </a:br>
            <a:r>
              <a:rPr lang="en-US" dirty="0">
                <a:latin typeface="+mn-lt"/>
              </a:rPr>
              <a:t>(AID)</a:t>
            </a:r>
            <a:br>
              <a:rPr lang="en-US" sz="3600" dirty="0">
                <a:latin typeface="+mn-lt"/>
              </a:rPr>
            </a:br>
            <a:br>
              <a:rPr lang="en-US" sz="3600" dirty="0">
                <a:latin typeface="+mn-lt"/>
              </a:rPr>
            </a:br>
            <a:br>
              <a:rPr lang="en-US" sz="3600" dirty="0">
                <a:latin typeface="+mn-lt"/>
              </a:rPr>
            </a:br>
            <a:br>
              <a:rPr lang="en-US" sz="3600" dirty="0">
                <a:latin typeface="+mn-lt"/>
              </a:rPr>
            </a:br>
            <a:br>
              <a:rPr lang="en-US" sz="3600" dirty="0">
                <a:latin typeface="+mn-lt"/>
              </a:rPr>
            </a:br>
            <a:r>
              <a:rPr lang="en-US" sz="3100" dirty="0"/>
              <a:t>Motto: Investigate – Analyze – Prevent</a:t>
            </a:r>
            <a:br>
              <a:rPr lang="en-US" sz="3600" dirty="0"/>
            </a:br>
            <a:br>
              <a:rPr lang="en-US" sz="3600" dirty="0">
                <a:latin typeface="+mn-lt"/>
              </a:rPr>
            </a:br>
            <a:r>
              <a:rPr lang="en-US" sz="2800" dirty="0"/>
              <a:t>Established April 1, 2017</a:t>
            </a:r>
            <a:endParaRPr lang="en-US"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3200" dirty="0">
                <a:latin typeface="Georgia" panose="02040502050405020303" pitchFamily="18" charset="0"/>
              </a:rPr>
              <a:t>PHMSA Accident Investigation Division</a:t>
            </a:r>
          </a:p>
        </p:txBody>
      </p:sp>
      <p:sp>
        <p:nvSpPr>
          <p:cNvPr id="3" name="Subtitle 2"/>
          <p:cNvSpPr>
            <a:spLocks noGrp="1"/>
          </p:cNvSpPr>
          <p:nvPr>
            <p:ph idx="1"/>
          </p:nvPr>
        </p:nvSpPr>
        <p:spPr>
          <a:xfrm>
            <a:off x="228600" y="990600"/>
            <a:ext cx="8458200" cy="4830763"/>
          </a:xfrm>
        </p:spPr>
        <p:txBody>
          <a:bodyPr>
            <a:normAutofit fontScale="92500" lnSpcReduction="10000"/>
          </a:bodyPr>
          <a:lstStyle/>
          <a:p>
            <a:r>
              <a:rPr lang="en-US" sz="2400" b="1" dirty="0"/>
              <a:t>PURPOSE</a:t>
            </a:r>
          </a:p>
          <a:p>
            <a:pPr lvl="1"/>
            <a:r>
              <a:rPr lang="en-US" sz="2400" dirty="0"/>
              <a:t>Evaluates all reports of incidents/accidents</a:t>
            </a:r>
          </a:p>
          <a:p>
            <a:pPr lvl="2"/>
            <a:r>
              <a:rPr lang="en-US" sz="2000" dirty="0"/>
              <a:t>Investigates all PHMSA regulated pipeline incidents </a:t>
            </a:r>
          </a:p>
          <a:p>
            <a:pPr lvl="3"/>
            <a:r>
              <a:rPr lang="en-US" sz="1600" dirty="0"/>
              <a:t>Consider details of report</a:t>
            </a:r>
          </a:p>
          <a:p>
            <a:pPr lvl="1"/>
            <a:r>
              <a:rPr lang="en-US" sz="2400" dirty="0">
                <a:solidFill>
                  <a:srgbClr val="000000"/>
                </a:solidFill>
              </a:rPr>
              <a:t>Conducts Accident Investigations</a:t>
            </a:r>
          </a:p>
          <a:p>
            <a:pPr lvl="1"/>
            <a:r>
              <a:rPr lang="en-US" sz="2400" dirty="0">
                <a:solidFill>
                  <a:srgbClr val="000000"/>
                </a:solidFill>
              </a:rPr>
              <a:t>Conducts Root Cause Determinations to determine casual and contributing factors to pipeline and liquefied natural gas facility incidents</a:t>
            </a:r>
          </a:p>
          <a:p>
            <a:pPr lvl="1"/>
            <a:r>
              <a:rPr lang="en-US" sz="2400" dirty="0"/>
              <a:t>Captures and actively shares lessons learned safety finding with internal and external stakeholders. </a:t>
            </a:r>
          </a:p>
          <a:p>
            <a:pPr lvl="1"/>
            <a:r>
              <a:rPr lang="en-US" sz="2400" dirty="0"/>
              <a:t>Conducts education and outreach to help advance pipeline safety</a:t>
            </a:r>
          </a:p>
          <a:p>
            <a:pPr lvl="1"/>
            <a:r>
              <a:rPr lang="en-US" sz="2400" dirty="0">
                <a:solidFill>
                  <a:srgbClr val="000000"/>
                </a:solidFill>
              </a:rPr>
              <a:t>Evaluates and identify emerging safety trends </a:t>
            </a:r>
          </a:p>
          <a:p>
            <a:pPr lvl="1"/>
            <a:r>
              <a:rPr lang="en-US" sz="2400" dirty="0">
                <a:solidFill>
                  <a:srgbClr val="000000"/>
                </a:solidFill>
              </a:rPr>
              <a:t>Coordinates incidents with state and federal partners</a:t>
            </a:r>
          </a:p>
          <a:p>
            <a:pPr lvl="1"/>
            <a:endParaRPr lang="en-US" sz="2400" dirty="0">
              <a:solidFill>
                <a:srgbClr val="000000"/>
              </a:solidFill>
            </a:endParaRPr>
          </a:p>
          <a:p>
            <a:endParaRPr lang="en-US" dirty="0"/>
          </a:p>
          <a:p>
            <a:endParaRPr lang="en-US" dirty="0"/>
          </a:p>
        </p:txBody>
      </p:sp>
    </p:spTree>
    <p:extLst>
      <p:ext uri="{BB962C8B-B14F-4D97-AF65-F5344CB8AC3E}">
        <p14:creationId xmlns:p14="http://schemas.microsoft.com/office/powerpoint/2010/main" val="596168286"/>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F4841F4AEFDD4FB82652D8FA3FC297" ma:contentTypeVersion="0" ma:contentTypeDescription="Create a new document." ma:contentTypeScope="" ma:versionID="6b9e6e9b831588bb89a7afeedf4ccd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F70BACF5-DFA3-4956-A741-0D3BD3F54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20799</TotalTime>
  <Words>1296</Words>
  <Application>Microsoft Office PowerPoint</Application>
  <PresentationFormat>On-screen Show (4:3)</PresentationFormat>
  <Paragraphs>260</Paragraphs>
  <Slides>27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Aharoni</vt:lpstr>
      <vt:lpstr>Arial</vt:lpstr>
      <vt:lpstr>Arial Black</vt:lpstr>
      <vt:lpstr>Arial Rounded MT Bold</vt:lpstr>
      <vt:lpstr>Calibri</vt:lpstr>
      <vt:lpstr>Georgia</vt:lpstr>
      <vt:lpstr>Verdana</vt:lpstr>
      <vt:lpstr>Wingdings</vt:lpstr>
      <vt:lpstr>Wingdings-Regular</vt:lpstr>
      <vt:lpstr>PCHELPS PHMSA Presentation Template</vt:lpstr>
      <vt:lpstr> Office of Pipeline Safety Pipeline and Hazardous Materials Safety Administration Overview </vt:lpstr>
      <vt:lpstr>Objective</vt:lpstr>
      <vt:lpstr>PowerPoint Presentation</vt:lpstr>
      <vt:lpstr>PHMSA (OPS) Pipeline role</vt:lpstr>
      <vt:lpstr>US DOT Regulated Pipelines in RRT 5</vt:lpstr>
      <vt:lpstr>PHMSA Reporting requirements</vt:lpstr>
      <vt:lpstr>Available PHMSA OPS resources</vt:lpstr>
      <vt:lpstr>PHMSA   Accident Investigation Division (AID)     Motto: Investigate – Analyze – Prevent  Established April 1, 2017</vt:lpstr>
      <vt:lpstr>PHMSA Accident Investigation Division</vt:lpstr>
      <vt:lpstr>PowerPoint Presentation</vt:lpstr>
      <vt:lpstr>Deployment Criteria</vt:lpstr>
      <vt:lpstr>Opportunities to work together</vt:lpstr>
      <vt:lpstr>PowerPoint Presentation</vt:lpstr>
      <vt:lpstr>NRS Notification &amp; Decision Process</vt:lpstr>
      <vt:lpstr>Where does PHMSA’s role in ICS</vt:lpstr>
      <vt:lpstr>PowerPoint Presentation</vt:lpstr>
      <vt:lpstr>PowerPoint Presentation</vt:lpstr>
      <vt:lpstr>PowerPoint Presentation</vt:lpstr>
      <vt:lpstr>PowerPoint Presentation</vt:lpstr>
      <vt:lpstr>PowerPoint Presentation</vt:lpstr>
      <vt:lpstr>PHMSA Regional Offices</vt:lpstr>
      <vt:lpstr>PowerPoint Presentation</vt:lpstr>
      <vt:lpstr>Hazardous Materials Accident Investigation Team  Pilot Program </vt:lpstr>
      <vt:lpstr>PowerPoint Presentation</vt:lpstr>
      <vt:lpstr>PowerPoint Presentation</vt:lpstr>
      <vt:lpstr>PowerPoint Presentation</vt:lpstr>
      <vt:lpstr>PHMSA  Emergency Contact Information  NPIC toll-free: (888) 719-9033  PHMSAAccidentInvestigationDivision@dot.gov  DOT Crisis Management Center (202) 366-1863  Investigate – Analyze – Prevent</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Ruhl, Chris (PHMSA)</cp:lastModifiedBy>
  <cp:revision>224</cp:revision>
  <cp:lastPrinted>2017-09-25T11:30:20Z</cp:lastPrinted>
  <dcterms:created xsi:type="dcterms:W3CDTF">2014-09-23T12:58:53Z</dcterms:created>
  <dcterms:modified xsi:type="dcterms:W3CDTF">2018-04-17T18:51:04Z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0x01010084F4841F4AEFDD4FB82652D8FA3FC297</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